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9"/>
  </p:notesMasterIdLst>
  <p:sldIdLst>
    <p:sldId id="342" r:id="rId2"/>
    <p:sldId id="343" r:id="rId3"/>
    <p:sldId id="344" r:id="rId4"/>
    <p:sldId id="346" r:id="rId5"/>
    <p:sldId id="345" r:id="rId6"/>
    <p:sldId id="351" r:id="rId7"/>
    <p:sldId id="347" r:id="rId8"/>
    <p:sldId id="348" r:id="rId9"/>
    <p:sldId id="349" r:id="rId10"/>
    <p:sldId id="350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79" r:id="rId38"/>
    <p:sldId id="378" r:id="rId39"/>
    <p:sldId id="380" r:id="rId40"/>
    <p:sldId id="381" r:id="rId41"/>
    <p:sldId id="383" r:id="rId42"/>
    <p:sldId id="384" r:id="rId43"/>
    <p:sldId id="385" r:id="rId44"/>
    <p:sldId id="386" r:id="rId45"/>
    <p:sldId id="382" r:id="rId46"/>
    <p:sldId id="389" r:id="rId47"/>
    <p:sldId id="390" r:id="rId48"/>
    <p:sldId id="391" r:id="rId49"/>
    <p:sldId id="392" r:id="rId50"/>
    <p:sldId id="394" r:id="rId51"/>
    <p:sldId id="395" r:id="rId52"/>
    <p:sldId id="396" r:id="rId53"/>
    <p:sldId id="397" r:id="rId54"/>
    <p:sldId id="398" r:id="rId55"/>
    <p:sldId id="399" r:id="rId56"/>
    <p:sldId id="400" r:id="rId57"/>
    <p:sldId id="418" r:id="rId58"/>
    <p:sldId id="402" r:id="rId59"/>
    <p:sldId id="403" r:id="rId60"/>
    <p:sldId id="404" r:id="rId61"/>
    <p:sldId id="405" r:id="rId62"/>
    <p:sldId id="406" r:id="rId63"/>
    <p:sldId id="407" r:id="rId64"/>
    <p:sldId id="408" r:id="rId65"/>
    <p:sldId id="409" r:id="rId66"/>
    <p:sldId id="410" r:id="rId67"/>
    <p:sldId id="411" r:id="rId68"/>
    <p:sldId id="421" r:id="rId69"/>
    <p:sldId id="401" r:id="rId70"/>
    <p:sldId id="412" r:id="rId71"/>
    <p:sldId id="413" r:id="rId72"/>
    <p:sldId id="414" r:id="rId73"/>
    <p:sldId id="415" r:id="rId74"/>
    <p:sldId id="416" r:id="rId75"/>
    <p:sldId id="417" r:id="rId76"/>
    <p:sldId id="419" r:id="rId77"/>
    <p:sldId id="420" r:id="rId7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659" autoAdjust="0"/>
    <p:restoredTop sz="94700" autoAdjust="0"/>
  </p:normalViewPr>
  <p:slideViewPr>
    <p:cSldViewPr>
      <p:cViewPr>
        <p:scale>
          <a:sx n="98" d="100"/>
          <a:sy n="98" d="100"/>
        </p:scale>
        <p:origin x="366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DB54D-F05F-4123-B80E-3AA2B4C0A359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B5B00-2E4A-494F-9D5E-3A164DDC917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EB9CFB-0DD2-4498-8717-F3C865FF069D}" type="datetimeFigureOut">
              <a:rPr lang="en-US" smtClean="0"/>
              <a:pPr/>
              <a:t>12/6/2007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4AD33D-9A42-4511-BD08-727F200F94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394192" cy="1636776"/>
          </a:xfrm>
        </p:spPr>
        <p:txBody>
          <a:bodyPr/>
          <a:lstStyle/>
          <a:p>
            <a:r>
              <a:rPr lang="en-GB" dirty="0" smtClean="0"/>
              <a:t>Anonymous communications: High latency systems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Anonymous email and messaging and their traffic 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Pseudonymity</a:t>
            </a:r>
            <a:r>
              <a:rPr lang="en-GB" dirty="0" smtClean="0"/>
              <a:t>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Unlinkability</a:t>
            </a:r>
          </a:p>
          <a:p>
            <a:pPr lvl="1"/>
            <a:r>
              <a:rPr lang="en-GB" dirty="0" smtClean="0"/>
              <a:t>Two messages sent (received) by Alice (Bob) cannot be linked to the same sender (receiver).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err="1" smtClean="0"/>
              <a:t>Pseudonymity</a:t>
            </a:r>
            <a:endParaRPr lang="en-GB" dirty="0" smtClean="0"/>
          </a:p>
          <a:p>
            <a:pPr lvl="1"/>
            <a:r>
              <a:rPr lang="en-GB" dirty="0" smtClean="0"/>
              <a:t>All actions are linkable to a pseudonym, which is unlinkable to a principal (Alice)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Unconditional anonymity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DC-nets</a:t>
            </a:r>
          </a:p>
          <a:p>
            <a:pPr lvl="1"/>
            <a:r>
              <a:rPr lang="en-GB" u="sng" dirty="0" smtClean="0"/>
              <a:t>D</a:t>
            </a:r>
            <a:r>
              <a:rPr lang="en-GB" dirty="0" smtClean="0"/>
              <a:t>ining </a:t>
            </a:r>
            <a:r>
              <a:rPr lang="en-GB" u="sng" dirty="0" smtClean="0"/>
              <a:t>C</a:t>
            </a:r>
            <a:r>
              <a:rPr lang="en-GB" dirty="0" smtClean="0"/>
              <a:t>ryptographers (</a:t>
            </a:r>
            <a:r>
              <a:rPr lang="en-GB" u="sng" dirty="0" smtClean="0"/>
              <a:t>D</a:t>
            </a:r>
            <a:r>
              <a:rPr lang="en-GB" dirty="0" smtClean="0"/>
              <a:t>avid </a:t>
            </a:r>
            <a:r>
              <a:rPr lang="en-GB" u="sng" dirty="0" err="1" smtClean="0"/>
              <a:t>C</a:t>
            </a:r>
            <a:r>
              <a:rPr lang="en-GB" dirty="0" err="1" smtClean="0"/>
              <a:t>haum</a:t>
            </a:r>
            <a:r>
              <a:rPr lang="en-GB" dirty="0" smtClean="0"/>
              <a:t> 1985)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Multi-party computation resulting in a message being broadcast anonymously</a:t>
            </a:r>
          </a:p>
          <a:p>
            <a:pPr lvl="1"/>
            <a:r>
              <a:rPr lang="en-GB" dirty="0" smtClean="0"/>
              <a:t>No one knows from which party</a:t>
            </a:r>
          </a:p>
          <a:p>
            <a:pPr lvl="1"/>
            <a:r>
              <a:rPr lang="en-GB" dirty="0" smtClean="0"/>
              <a:t>How to avoid collisions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Communication cost...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Dining Cryptographers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“Three cryptographers are sitting down to dinner at their favourite three-star restaurant.</a:t>
            </a:r>
          </a:p>
          <a:p>
            <a:r>
              <a:rPr lang="en-GB" dirty="0" smtClean="0"/>
              <a:t> Their waiter informs them that arrangements have been made with the maitre </a:t>
            </a:r>
            <a:r>
              <a:rPr lang="en-GB" dirty="0" err="1" smtClean="0"/>
              <a:t>d'hotel</a:t>
            </a:r>
            <a:r>
              <a:rPr lang="en-GB" dirty="0" smtClean="0"/>
              <a:t> for the bill to be paid anonymously. </a:t>
            </a:r>
          </a:p>
          <a:p>
            <a:r>
              <a:rPr lang="en-GB" dirty="0" smtClean="0"/>
              <a:t>One of the cryptographers might be paying for the dinner, or it might have been NSA (U.S. National Security Agency). </a:t>
            </a:r>
          </a:p>
          <a:p>
            <a:r>
              <a:rPr lang="en-GB" dirty="0" smtClean="0"/>
              <a:t>The three cryptographers respect each other's right to make an anonymous payment, but they wonder if NSA is paying.”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Dining Cryptographers (2)</a:t>
            </a:r>
            <a:endParaRPr lang="en-GB" dirty="0"/>
          </a:p>
        </p:txBody>
      </p:sp>
      <p:pic>
        <p:nvPicPr>
          <p:cNvPr id="10957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72132" y="2022471"/>
            <a:ext cx="542925" cy="906463"/>
          </a:xfrm>
          <a:prstGeom prst="rect">
            <a:avLst/>
          </a:prstGeom>
          <a:noFill/>
        </p:spPr>
      </p:pic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57422" y="3000372"/>
            <a:ext cx="542925" cy="906463"/>
          </a:xfrm>
          <a:prstGeom prst="rect">
            <a:avLst/>
          </a:prstGeom>
          <a:noFill/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022867"/>
            <a:ext cx="542925" cy="9064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0" y="60007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357422" y="400050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Adi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572132" y="3000372"/>
            <a:ext cx="561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Ron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3571868" y="3071810"/>
            <a:ext cx="1571636" cy="15716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ular Callout 11"/>
          <p:cNvSpPr/>
          <p:nvPr/>
        </p:nvSpPr>
        <p:spPr>
          <a:xfrm>
            <a:off x="428596" y="4071942"/>
            <a:ext cx="1785950" cy="1928826"/>
          </a:xfrm>
          <a:prstGeom prst="wedgeRoundRectCallout">
            <a:avLst>
              <a:gd name="adj1" fmla="val 43464"/>
              <a:gd name="adj2" fmla="val -7476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Did the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NSA pay?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6643702" y="2786058"/>
            <a:ext cx="1714512" cy="1428760"/>
          </a:xfrm>
          <a:prstGeom prst="cloudCallout">
            <a:avLst>
              <a:gd name="adj1" fmla="val -75406"/>
              <a:gd name="adj2" fmla="val -4009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paid</a:t>
            </a:r>
            <a:endParaRPr lang="en-GB" dirty="0"/>
          </a:p>
        </p:txBody>
      </p:sp>
      <p:sp>
        <p:nvSpPr>
          <p:cNvPr id="14" name="Cloud Callout 13"/>
          <p:cNvSpPr/>
          <p:nvPr/>
        </p:nvSpPr>
        <p:spPr>
          <a:xfrm>
            <a:off x="5857884" y="5214950"/>
            <a:ext cx="1714512" cy="1428760"/>
          </a:xfrm>
          <a:prstGeom prst="cloudCallout">
            <a:avLst>
              <a:gd name="adj1" fmla="val -75406"/>
              <a:gd name="adj2" fmla="val -4009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didn’t</a:t>
            </a:r>
            <a:endParaRPr lang="en-GB" dirty="0"/>
          </a:p>
        </p:txBody>
      </p:sp>
      <p:sp>
        <p:nvSpPr>
          <p:cNvPr id="15" name="Cloud Callout 14"/>
          <p:cNvSpPr/>
          <p:nvPr/>
        </p:nvSpPr>
        <p:spPr>
          <a:xfrm>
            <a:off x="142844" y="1643050"/>
            <a:ext cx="1714512" cy="1428760"/>
          </a:xfrm>
          <a:prstGeom prst="cloudCallout">
            <a:avLst>
              <a:gd name="adj1" fmla="val 67849"/>
              <a:gd name="adj2" fmla="val 6930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didn’t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Dining Cryptographers (2)</a:t>
            </a:r>
            <a:endParaRPr lang="en-GB" dirty="0"/>
          </a:p>
        </p:txBody>
      </p:sp>
      <p:pic>
        <p:nvPicPr>
          <p:cNvPr id="10957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572132" y="2022471"/>
            <a:ext cx="542925" cy="906463"/>
          </a:xfrm>
          <a:prstGeom prst="rect">
            <a:avLst/>
          </a:prstGeom>
          <a:noFill/>
        </p:spPr>
      </p:pic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57422" y="3000372"/>
            <a:ext cx="542925" cy="906463"/>
          </a:xfrm>
          <a:prstGeom prst="rect">
            <a:avLst/>
          </a:prstGeom>
          <a:noFill/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022867"/>
            <a:ext cx="542925" cy="9064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0" y="60007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Wit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357422" y="4000504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Adi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572132" y="3000372"/>
            <a:ext cx="561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Ron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3571868" y="3071810"/>
            <a:ext cx="1571636" cy="157163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loud Callout 12"/>
          <p:cNvSpPr/>
          <p:nvPr/>
        </p:nvSpPr>
        <p:spPr>
          <a:xfrm>
            <a:off x="6643702" y="2786058"/>
            <a:ext cx="1714512" cy="1428760"/>
          </a:xfrm>
          <a:prstGeom prst="cloudCallout">
            <a:avLst>
              <a:gd name="adj1" fmla="val -75406"/>
              <a:gd name="adj2" fmla="val -4009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paid</a:t>
            </a:r>
          </a:p>
          <a:p>
            <a:pPr algn="ctr"/>
            <a:r>
              <a:rPr lang="en-GB" dirty="0" err="1" smtClean="0"/>
              <a:t>m</a:t>
            </a:r>
            <a:r>
              <a:rPr lang="en-GB" baseline="-25000" dirty="0" err="1" smtClean="0"/>
              <a:t>r</a:t>
            </a:r>
            <a:r>
              <a:rPr lang="en-GB" dirty="0" smtClean="0"/>
              <a:t> = 1</a:t>
            </a:r>
            <a:endParaRPr lang="en-GB" dirty="0"/>
          </a:p>
        </p:txBody>
      </p:sp>
      <p:sp>
        <p:nvSpPr>
          <p:cNvPr id="14" name="Cloud Callout 13"/>
          <p:cNvSpPr/>
          <p:nvPr/>
        </p:nvSpPr>
        <p:spPr>
          <a:xfrm>
            <a:off x="5857884" y="5214950"/>
            <a:ext cx="1714512" cy="1428760"/>
          </a:xfrm>
          <a:prstGeom prst="cloudCallout">
            <a:avLst>
              <a:gd name="adj1" fmla="val -75406"/>
              <a:gd name="adj2" fmla="val -4009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didn’t</a:t>
            </a:r>
          </a:p>
          <a:p>
            <a:pPr algn="ctr"/>
            <a:r>
              <a:rPr lang="en-GB" dirty="0" smtClean="0"/>
              <a:t>m</a:t>
            </a:r>
            <a:r>
              <a:rPr lang="en-GB" baseline="-25000" dirty="0" smtClean="0"/>
              <a:t>w</a:t>
            </a:r>
            <a:r>
              <a:rPr lang="en-GB" dirty="0" smtClean="0"/>
              <a:t> = 0</a:t>
            </a:r>
            <a:endParaRPr lang="en-GB" dirty="0"/>
          </a:p>
        </p:txBody>
      </p:sp>
      <p:sp>
        <p:nvSpPr>
          <p:cNvPr id="15" name="Cloud Callout 14"/>
          <p:cNvSpPr/>
          <p:nvPr/>
        </p:nvSpPr>
        <p:spPr>
          <a:xfrm>
            <a:off x="142844" y="1643050"/>
            <a:ext cx="1714512" cy="1428760"/>
          </a:xfrm>
          <a:prstGeom prst="cloudCallout">
            <a:avLst>
              <a:gd name="adj1" fmla="val 67849"/>
              <a:gd name="adj2" fmla="val 69303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didn’t</a:t>
            </a:r>
          </a:p>
          <a:p>
            <a:pPr algn="ctr"/>
            <a:r>
              <a:rPr lang="en-GB" dirty="0" smtClean="0"/>
              <a:t>m</a:t>
            </a:r>
            <a:r>
              <a:rPr lang="en-GB" baseline="-25000" dirty="0" smtClean="0"/>
              <a:t>a </a:t>
            </a:r>
            <a:r>
              <a:rPr lang="en-GB" dirty="0" smtClean="0"/>
              <a:t>= 0</a:t>
            </a:r>
          </a:p>
        </p:txBody>
      </p:sp>
      <p:pic>
        <p:nvPicPr>
          <p:cNvPr id="110594" name="Picture 2" descr="C:\Users\gdane\AppData\Local\Microsoft\Windows\Temporary Internet Files\Content.IE5\WEIWBN0V\MCj038261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1568" y="5218339"/>
            <a:ext cx="756052" cy="857256"/>
          </a:xfrm>
          <a:prstGeom prst="rect">
            <a:avLst/>
          </a:prstGeom>
          <a:noFill/>
        </p:spPr>
      </p:pic>
      <p:pic>
        <p:nvPicPr>
          <p:cNvPr id="16" name="Picture 2" descr="C:\Users\gdane\AppData\Local\Microsoft\Windows\Temporary Internet Files\Content.IE5\WEIWBN0V\MCj038261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1700" y="2071678"/>
            <a:ext cx="756052" cy="857256"/>
          </a:xfrm>
          <a:prstGeom prst="rect">
            <a:avLst/>
          </a:prstGeom>
          <a:noFill/>
        </p:spPr>
      </p:pic>
      <p:pic>
        <p:nvPicPr>
          <p:cNvPr id="17" name="Picture 2" descr="C:\Users\gdane\AppData\Local\Microsoft\Windows\Temporary Internet Files\Content.IE5\WEIWBN0V\MCj038261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9088" y="4143380"/>
            <a:ext cx="756052" cy="857256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3857620" y="3500438"/>
            <a:ext cx="500066" cy="357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357686" y="3500438"/>
            <a:ext cx="500066" cy="3571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071934" y="4143380"/>
            <a:ext cx="57150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00430" y="1785926"/>
            <a:ext cx="1053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Toss coin</a:t>
            </a:r>
          </a:p>
          <a:p>
            <a:pPr algn="ctr"/>
            <a:r>
              <a:rPr lang="en-GB" dirty="0" smtClean="0"/>
              <a:t>c</a:t>
            </a:r>
            <a:r>
              <a:rPr lang="en-GB" baseline="-25000" dirty="0" smtClean="0"/>
              <a:t>ar</a:t>
            </a:r>
            <a:endParaRPr lang="en-GB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530064" y="4857760"/>
            <a:ext cx="1053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Toss coin</a:t>
            </a:r>
          </a:p>
          <a:p>
            <a:pPr algn="ctr"/>
            <a:r>
              <a:rPr lang="en-GB" dirty="0" smtClean="0"/>
              <a:t>c</a:t>
            </a:r>
            <a:r>
              <a:rPr lang="en-GB" baseline="-25000" dirty="0" smtClean="0"/>
              <a:t>aw</a:t>
            </a:r>
            <a:endParaRPr lang="en-GB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5286380" y="3786190"/>
            <a:ext cx="10532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Toss coin</a:t>
            </a:r>
          </a:p>
          <a:p>
            <a:pPr algn="ctr"/>
            <a:r>
              <a:rPr lang="en-GB" dirty="0" err="1" smtClean="0"/>
              <a:t>c</a:t>
            </a:r>
            <a:r>
              <a:rPr lang="en-GB" baseline="-25000" dirty="0" err="1" smtClean="0"/>
              <a:t>rw</a:t>
            </a:r>
            <a:endParaRPr lang="en-GB" baseline="-25000" dirty="0"/>
          </a:p>
        </p:txBody>
      </p:sp>
      <p:sp>
        <p:nvSpPr>
          <p:cNvPr id="31" name="Rounded Rectangular Callout 30"/>
          <p:cNvSpPr/>
          <p:nvPr/>
        </p:nvSpPr>
        <p:spPr>
          <a:xfrm>
            <a:off x="214282" y="3786190"/>
            <a:ext cx="2071702" cy="714380"/>
          </a:xfrm>
          <a:prstGeom prst="wedgeRoundRectCallout">
            <a:avLst>
              <a:gd name="adj1" fmla="val 43464"/>
              <a:gd name="adj2" fmla="val -7476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b</a:t>
            </a:r>
            <a:r>
              <a:rPr lang="en-GB" baseline="-25000" dirty="0" err="1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= m</a:t>
            </a:r>
            <a:r>
              <a:rPr lang="en-GB" baseline="-25000" dirty="0" smtClean="0">
                <a:solidFill>
                  <a:schemeClr val="tx1"/>
                </a:solidFill>
              </a:rPr>
              <a:t>a</a:t>
            </a:r>
            <a:r>
              <a:rPr lang="en-GB" dirty="0" smtClean="0">
                <a:solidFill>
                  <a:schemeClr val="tx1"/>
                </a:solidFill>
              </a:rPr>
              <a:t> + c</a:t>
            </a:r>
            <a:r>
              <a:rPr lang="en-GB" baseline="-25000" dirty="0" smtClean="0">
                <a:solidFill>
                  <a:schemeClr val="tx1"/>
                </a:solidFill>
              </a:rPr>
              <a:t>ar</a:t>
            </a:r>
            <a:r>
              <a:rPr lang="en-GB" dirty="0" smtClean="0">
                <a:solidFill>
                  <a:schemeClr val="tx1"/>
                </a:solidFill>
              </a:rPr>
              <a:t> + c</a:t>
            </a:r>
            <a:r>
              <a:rPr lang="en-GB" baseline="-25000" dirty="0" smtClean="0">
                <a:solidFill>
                  <a:schemeClr val="tx1"/>
                </a:solidFill>
              </a:rPr>
              <a:t>aw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2285984" y="5929330"/>
            <a:ext cx="2071702" cy="714380"/>
          </a:xfrm>
          <a:prstGeom prst="wedgeRoundRectCallout">
            <a:avLst>
              <a:gd name="adj1" fmla="val 43464"/>
              <a:gd name="adj2" fmla="val -74760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b</a:t>
            </a:r>
            <a:r>
              <a:rPr lang="en-GB" baseline="-25000" dirty="0" err="1" smtClean="0">
                <a:solidFill>
                  <a:schemeClr val="tx1"/>
                </a:solidFill>
              </a:rPr>
              <a:t>w</a:t>
            </a:r>
            <a:r>
              <a:rPr lang="en-GB" dirty="0" smtClean="0">
                <a:solidFill>
                  <a:schemeClr val="tx1"/>
                </a:solidFill>
              </a:rPr>
              <a:t> = m</a:t>
            </a:r>
            <a:r>
              <a:rPr lang="en-GB" baseline="-25000" dirty="0" smtClean="0">
                <a:solidFill>
                  <a:schemeClr val="tx1"/>
                </a:solidFill>
              </a:rPr>
              <a:t>w</a:t>
            </a:r>
            <a:r>
              <a:rPr lang="en-GB" dirty="0" smtClean="0">
                <a:solidFill>
                  <a:schemeClr val="tx1"/>
                </a:solidFill>
              </a:rPr>
              <a:t> + </a:t>
            </a:r>
            <a:r>
              <a:rPr lang="en-GB" dirty="0" err="1" smtClean="0">
                <a:solidFill>
                  <a:schemeClr val="tx1"/>
                </a:solidFill>
              </a:rPr>
              <a:t>c</a:t>
            </a:r>
            <a:r>
              <a:rPr lang="en-GB" baseline="-25000" dirty="0" err="1" smtClean="0">
                <a:solidFill>
                  <a:schemeClr val="tx1"/>
                </a:solidFill>
              </a:rPr>
              <a:t>rw</a:t>
            </a:r>
            <a:r>
              <a:rPr lang="en-GB" dirty="0" smtClean="0">
                <a:solidFill>
                  <a:schemeClr val="tx1"/>
                </a:solidFill>
              </a:rPr>
              <a:t> + c</a:t>
            </a:r>
            <a:r>
              <a:rPr lang="en-GB" baseline="-25000" dirty="0" smtClean="0">
                <a:solidFill>
                  <a:schemeClr val="tx1"/>
                </a:solidFill>
              </a:rPr>
              <a:t>aw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6357950" y="1857364"/>
            <a:ext cx="2071702" cy="714380"/>
          </a:xfrm>
          <a:prstGeom prst="wedgeRoundRectCallout">
            <a:avLst>
              <a:gd name="adj1" fmla="val -59182"/>
              <a:gd name="adj2" fmla="val 29425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b</a:t>
            </a:r>
            <a:r>
              <a:rPr lang="en-GB" baseline="-25000" dirty="0" err="1" smtClean="0">
                <a:solidFill>
                  <a:schemeClr val="tx1"/>
                </a:solidFill>
              </a:rPr>
              <a:t>r</a:t>
            </a:r>
            <a:r>
              <a:rPr lang="en-GB" dirty="0" smtClean="0">
                <a:solidFill>
                  <a:schemeClr val="tx1"/>
                </a:solidFill>
              </a:rPr>
              <a:t> = </a:t>
            </a:r>
            <a:r>
              <a:rPr lang="en-GB" dirty="0" err="1" smtClean="0">
                <a:solidFill>
                  <a:schemeClr val="tx1"/>
                </a:solidFill>
              </a:rPr>
              <a:t>m</a:t>
            </a:r>
            <a:r>
              <a:rPr lang="en-GB" baseline="-25000" dirty="0" err="1" smtClean="0">
                <a:solidFill>
                  <a:schemeClr val="tx1"/>
                </a:solidFill>
              </a:rPr>
              <a:t>r</a:t>
            </a:r>
            <a:r>
              <a:rPr lang="en-GB" dirty="0" smtClean="0">
                <a:solidFill>
                  <a:schemeClr val="tx1"/>
                </a:solidFill>
              </a:rPr>
              <a:t> + c</a:t>
            </a:r>
            <a:r>
              <a:rPr lang="en-GB" baseline="-25000" dirty="0" smtClean="0">
                <a:solidFill>
                  <a:schemeClr val="tx1"/>
                </a:solidFill>
              </a:rPr>
              <a:t>ar</a:t>
            </a:r>
            <a:r>
              <a:rPr lang="en-GB" dirty="0" smtClean="0">
                <a:solidFill>
                  <a:schemeClr val="tx1"/>
                </a:solidFill>
              </a:rPr>
              <a:t> + </a:t>
            </a:r>
            <a:r>
              <a:rPr lang="en-GB" dirty="0" err="1" smtClean="0">
                <a:solidFill>
                  <a:schemeClr val="tx1"/>
                </a:solidFill>
              </a:rPr>
              <a:t>c</a:t>
            </a:r>
            <a:r>
              <a:rPr lang="en-GB" baseline="-25000" dirty="0" err="1" smtClean="0">
                <a:solidFill>
                  <a:schemeClr val="tx1"/>
                </a:solidFill>
              </a:rPr>
              <a:t>rw</a:t>
            </a:r>
            <a:endParaRPr lang="en-GB" baseline="-250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2844" y="4857760"/>
            <a:ext cx="26334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Combine:</a:t>
            </a:r>
          </a:p>
          <a:p>
            <a:r>
              <a:rPr lang="en-GB" dirty="0" smtClean="0"/>
              <a:t>B = </a:t>
            </a:r>
            <a:r>
              <a:rPr lang="en-GB" dirty="0" err="1" smtClean="0"/>
              <a:t>b</a:t>
            </a:r>
            <a:r>
              <a:rPr lang="en-GB" baseline="-25000" dirty="0" err="1" smtClean="0"/>
              <a:t>a</a:t>
            </a:r>
            <a:r>
              <a:rPr lang="en-GB" dirty="0" smtClean="0"/>
              <a:t> + </a:t>
            </a:r>
            <a:r>
              <a:rPr lang="en-GB" dirty="0" err="1" smtClean="0"/>
              <a:t>b</a:t>
            </a:r>
            <a:r>
              <a:rPr lang="en-GB" baseline="-25000" dirty="0" err="1" smtClean="0"/>
              <a:t>r</a:t>
            </a:r>
            <a:r>
              <a:rPr lang="en-GB" dirty="0" smtClean="0"/>
              <a:t> + </a:t>
            </a:r>
            <a:r>
              <a:rPr lang="en-GB" dirty="0" err="1" smtClean="0"/>
              <a:t>b</a:t>
            </a:r>
            <a:r>
              <a:rPr lang="en-GB" baseline="-25000" dirty="0" err="1" smtClean="0"/>
              <a:t>w</a:t>
            </a:r>
            <a:r>
              <a:rPr lang="en-GB" dirty="0" smtClean="0"/>
              <a:t> =</a:t>
            </a:r>
          </a:p>
          <a:p>
            <a:r>
              <a:rPr lang="en-GB" dirty="0" smtClean="0"/>
              <a:t>m</a:t>
            </a:r>
            <a:r>
              <a:rPr lang="en-GB" baseline="-25000" dirty="0" smtClean="0"/>
              <a:t>a</a:t>
            </a:r>
            <a:r>
              <a:rPr lang="en-GB" dirty="0" smtClean="0"/>
              <a:t> +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r</a:t>
            </a:r>
            <a:r>
              <a:rPr lang="en-GB" dirty="0" smtClean="0"/>
              <a:t> +m</a:t>
            </a:r>
            <a:r>
              <a:rPr lang="en-GB" baseline="-25000" dirty="0" smtClean="0"/>
              <a:t>w</a:t>
            </a:r>
            <a:r>
              <a:rPr lang="en-GB" dirty="0" smtClean="0"/>
              <a:t> =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r</a:t>
            </a:r>
            <a:r>
              <a:rPr lang="en-GB" dirty="0" smtClean="0"/>
              <a:t> (mod 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 animBg="1"/>
      <p:bldP spid="32" grpId="0" animBg="1"/>
      <p:bldP spid="33" grpId="0" animBg="1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DC-nets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066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Generalise</a:t>
            </a:r>
          </a:p>
          <a:p>
            <a:pPr lvl="1"/>
            <a:r>
              <a:rPr lang="en-GB" dirty="0" smtClean="0"/>
              <a:t>Many participants</a:t>
            </a:r>
          </a:p>
          <a:p>
            <a:pPr lvl="1"/>
            <a:r>
              <a:rPr lang="en-GB" dirty="0" smtClean="0"/>
              <a:t>Larger message size</a:t>
            </a:r>
          </a:p>
          <a:p>
            <a:pPr lvl="2"/>
            <a:r>
              <a:rPr lang="en-GB" dirty="0" smtClean="0"/>
              <a:t>Conceptually many coins in parallel (</a:t>
            </a:r>
            <a:r>
              <a:rPr lang="en-GB" dirty="0" err="1" smtClean="0"/>
              <a:t>xor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Or: use +/- (mod 2</a:t>
            </a:r>
            <a:r>
              <a:rPr lang="en-GB" baseline="30000" dirty="0" smtClean="0"/>
              <a:t>|m|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Arbitrary key (coin) sharing</a:t>
            </a:r>
          </a:p>
          <a:p>
            <a:pPr lvl="2"/>
            <a:r>
              <a:rPr lang="en-GB" dirty="0" smtClean="0"/>
              <a:t>Graph G: </a:t>
            </a:r>
          </a:p>
          <a:p>
            <a:pPr lvl="3"/>
            <a:r>
              <a:rPr lang="en-GB" dirty="0" smtClean="0"/>
              <a:t>nodes - participants, </a:t>
            </a:r>
          </a:p>
          <a:p>
            <a:pPr lvl="3"/>
            <a:r>
              <a:rPr lang="en-GB" dirty="0" smtClean="0"/>
              <a:t>edges - keys shared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What security?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sharing graph</a:t>
            </a:r>
            <a:endParaRPr lang="en-GB" dirty="0"/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5500694" y="2018101"/>
            <a:ext cx="3643338" cy="4625609"/>
          </a:xfrm>
        </p:spPr>
        <p:txBody>
          <a:bodyPr/>
          <a:lstStyle/>
          <a:p>
            <a:r>
              <a:rPr lang="en-GB" dirty="0" smtClean="0"/>
              <a:t>Derive coins</a:t>
            </a:r>
          </a:p>
          <a:p>
            <a:pPr lvl="1"/>
            <a:r>
              <a:rPr lang="en-GB" dirty="0" err="1" smtClean="0"/>
              <a:t>c</a:t>
            </a:r>
            <a:r>
              <a:rPr lang="en-GB" baseline="-25000" dirty="0" err="1" smtClean="0"/>
              <a:t>abi</a:t>
            </a:r>
            <a:r>
              <a:rPr lang="en-GB" baseline="-25000" dirty="0" smtClean="0"/>
              <a:t> </a:t>
            </a:r>
            <a:r>
              <a:rPr lang="en-GB" dirty="0" smtClean="0"/>
              <a:t>= H[</a:t>
            </a:r>
            <a:r>
              <a:rPr lang="en-GB" dirty="0" err="1" smtClean="0"/>
              <a:t>K</a:t>
            </a:r>
            <a:r>
              <a:rPr lang="en-GB" baseline="-25000" dirty="0" err="1" smtClean="0"/>
              <a:t>ab</a:t>
            </a:r>
            <a:r>
              <a:rPr lang="en-GB" dirty="0" smtClean="0"/>
              <a:t>, </a:t>
            </a:r>
            <a:r>
              <a:rPr lang="en-GB" dirty="0" err="1" smtClean="0"/>
              <a:t>i</a:t>
            </a:r>
            <a:r>
              <a:rPr lang="en-GB" dirty="0" smtClean="0"/>
              <a:t>]</a:t>
            </a:r>
            <a:br>
              <a:rPr lang="en-GB" dirty="0" smtClean="0"/>
            </a:br>
            <a:r>
              <a:rPr lang="en-GB" dirty="0" smtClean="0"/>
              <a:t>for round </a:t>
            </a:r>
            <a:r>
              <a:rPr lang="en-GB" dirty="0" err="1" smtClean="0"/>
              <a:t>i</a:t>
            </a:r>
            <a:endParaRPr lang="en-GB" dirty="0" smtClean="0"/>
          </a:p>
          <a:p>
            <a:pPr lvl="1"/>
            <a:r>
              <a:rPr lang="en-GB" dirty="0" smtClean="0"/>
              <a:t>Stream cipher (</a:t>
            </a:r>
            <a:r>
              <a:rPr lang="en-GB" dirty="0" err="1" smtClean="0"/>
              <a:t>K</a:t>
            </a:r>
            <a:r>
              <a:rPr lang="en-GB" baseline="-25000" dirty="0" err="1" smtClean="0"/>
              <a:t>ab</a:t>
            </a:r>
            <a:r>
              <a:rPr lang="en-GB" dirty="0" smtClean="0"/>
              <a:t>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Alice broadcasts</a:t>
            </a:r>
          </a:p>
          <a:p>
            <a:pPr lvl="1"/>
            <a:r>
              <a:rPr lang="en-GB" dirty="0" err="1" smtClean="0"/>
              <a:t>b</a:t>
            </a:r>
            <a:r>
              <a:rPr lang="en-GB" baseline="-25000" dirty="0" err="1" smtClean="0"/>
              <a:t>a</a:t>
            </a:r>
            <a:r>
              <a:rPr lang="en-GB" dirty="0" smtClean="0"/>
              <a:t> = c</a:t>
            </a:r>
            <a:r>
              <a:rPr lang="en-GB" baseline="-25000" dirty="0" smtClean="0"/>
              <a:t>ab</a:t>
            </a:r>
            <a:r>
              <a:rPr lang="en-GB" dirty="0" smtClean="0"/>
              <a:t>  + </a:t>
            </a:r>
            <a:r>
              <a:rPr lang="en-GB" dirty="0" err="1" smtClean="0"/>
              <a:t>c</a:t>
            </a:r>
            <a:r>
              <a:rPr lang="en-GB" baseline="-25000" dirty="0" err="1" smtClean="0"/>
              <a:t>ac</a:t>
            </a:r>
            <a:r>
              <a:rPr lang="en-GB" dirty="0" smtClean="0"/>
              <a:t> + m</a:t>
            </a:r>
            <a:r>
              <a:rPr lang="en-GB" baseline="-25000" dirty="0" smtClean="0"/>
              <a:t>a</a:t>
            </a:r>
            <a:endParaRPr lang="en-GB" baseline="-25000" dirty="0"/>
          </a:p>
        </p:txBody>
      </p:sp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142976" y="1785926"/>
            <a:ext cx="357190" cy="596361"/>
          </a:xfrm>
          <a:prstGeom prst="rect">
            <a:avLst/>
          </a:prstGeom>
          <a:noFill/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3214678" y="1761069"/>
            <a:ext cx="357190" cy="596361"/>
          </a:xfrm>
          <a:prstGeom prst="rect">
            <a:avLst/>
          </a:prstGeom>
          <a:noFill/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285984" y="2761201"/>
            <a:ext cx="357190" cy="596361"/>
          </a:xfrm>
          <a:prstGeom prst="rect">
            <a:avLst/>
          </a:prstGeom>
          <a:noFill/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642910" y="3286124"/>
            <a:ext cx="357190" cy="596361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214414" y="4690027"/>
            <a:ext cx="357190" cy="596361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500298" y="5047217"/>
            <a:ext cx="357190" cy="596361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3500430" y="3475581"/>
            <a:ext cx="357190" cy="596361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5214942" y="4975779"/>
            <a:ext cx="357190" cy="596361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5072066" y="3332705"/>
            <a:ext cx="357190" cy="596361"/>
          </a:xfrm>
          <a:prstGeom prst="rect">
            <a:avLst/>
          </a:prstGeom>
          <a:noFill/>
        </p:spPr>
      </p:pic>
      <p:pic>
        <p:nvPicPr>
          <p:cNvPr id="1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3857620" y="4832903"/>
            <a:ext cx="357190" cy="596361"/>
          </a:xfrm>
          <a:prstGeom prst="rect">
            <a:avLst/>
          </a:prstGeom>
          <a:noFill/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500562" y="2261135"/>
            <a:ext cx="357190" cy="596361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 flipV="1">
            <a:off x="1785918" y="2000240"/>
            <a:ext cx="121444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00166" y="2571744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2750331" y="2607463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714744" y="2214554"/>
            <a:ext cx="714380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3964777" y="3107529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4893471" y="2964653"/>
            <a:ext cx="285752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3678231" y="4322769"/>
            <a:ext cx="572298" cy="2135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5036347" y="4464851"/>
            <a:ext cx="71438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57686" y="5214950"/>
            <a:ext cx="714380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4393405" y="4036223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714612" y="3429000"/>
            <a:ext cx="642942" cy="357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2035951" y="4107661"/>
            <a:ext cx="1071570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928926" y="5214950"/>
            <a:ext cx="857256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714480" y="5072074"/>
            <a:ext cx="714380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714348" y="4214818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142976" y="3357562"/>
            <a:ext cx="1000132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714348" y="2714620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214942" y="564357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3857620" y="550070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57" name="Line Callout 2 (Border and Accent Bar) 56"/>
          <p:cNvSpPr/>
          <p:nvPr/>
        </p:nvSpPr>
        <p:spPr>
          <a:xfrm>
            <a:off x="2000232" y="6143644"/>
            <a:ext cx="2071702" cy="428628"/>
          </a:xfrm>
          <a:prstGeom prst="accentBorderCallout2">
            <a:avLst>
              <a:gd name="adj1" fmla="val 58440"/>
              <a:gd name="adj2" fmla="val 104577"/>
              <a:gd name="adj3" fmla="val -1095"/>
              <a:gd name="adj4" fmla="val 120878"/>
              <a:gd name="adj5" fmla="val -171115"/>
              <a:gd name="adj6" fmla="val 13193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Shared key </a:t>
            </a:r>
            <a:r>
              <a:rPr lang="en-GB" dirty="0" err="1" smtClean="0"/>
              <a:t>K</a:t>
            </a:r>
            <a:r>
              <a:rPr lang="en-GB" baseline="-25000" dirty="0" err="1" smtClean="0"/>
              <a:t>ab</a:t>
            </a:r>
            <a:endParaRPr lang="en-GB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5000628" y="392906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sharing graph – security (1)</a:t>
            </a:r>
            <a:endParaRPr lang="en-GB" dirty="0"/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5357818" y="1857364"/>
            <a:ext cx="3643338" cy="4625609"/>
          </a:xfrm>
        </p:spPr>
        <p:txBody>
          <a:bodyPr/>
          <a:lstStyle/>
          <a:p>
            <a:r>
              <a:rPr lang="en-GB" dirty="0" smtClean="0"/>
              <a:t>If </a:t>
            </a:r>
            <a:r>
              <a:rPr lang="en-GB" dirty="0" smtClean="0">
                <a:solidFill>
                  <a:schemeClr val="accent6"/>
                </a:solidFill>
              </a:rPr>
              <a:t>B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chemeClr val="accent6"/>
                </a:solidFill>
              </a:rPr>
              <a:t>C</a:t>
            </a:r>
            <a:r>
              <a:rPr lang="en-GB" dirty="0" smtClean="0"/>
              <a:t> corrupt</a:t>
            </a:r>
            <a:br>
              <a:rPr lang="en-GB" dirty="0" smtClean="0"/>
            </a:br>
            <a:endParaRPr lang="en-GB" sz="1600" dirty="0" smtClean="0"/>
          </a:p>
          <a:p>
            <a:r>
              <a:rPr lang="en-GB" dirty="0" smtClean="0"/>
              <a:t>Alice broadcasts</a:t>
            </a:r>
          </a:p>
          <a:p>
            <a:pPr lvl="1"/>
            <a:r>
              <a:rPr lang="en-GB" dirty="0" err="1" smtClean="0"/>
              <a:t>b</a:t>
            </a:r>
            <a:r>
              <a:rPr lang="en-GB" baseline="-25000" dirty="0" err="1" smtClean="0"/>
              <a:t>a</a:t>
            </a:r>
            <a:r>
              <a:rPr lang="en-GB" dirty="0" smtClean="0"/>
              <a:t> = </a:t>
            </a:r>
            <a:r>
              <a:rPr lang="en-GB" dirty="0" smtClean="0">
                <a:solidFill>
                  <a:schemeClr val="accent6"/>
                </a:solidFill>
              </a:rPr>
              <a:t>c</a:t>
            </a:r>
            <a:r>
              <a:rPr lang="en-GB" baseline="-25000" dirty="0" smtClean="0">
                <a:solidFill>
                  <a:schemeClr val="accent6"/>
                </a:solidFill>
              </a:rPr>
              <a:t>ab</a:t>
            </a:r>
            <a:r>
              <a:rPr lang="en-GB" dirty="0" smtClean="0">
                <a:solidFill>
                  <a:schemeClr val="accent6"/>
                </a:solidFill>
              </a:rPr>
              <a:t>  + </a:t>
            </a:r>
            <a:r>
              <a:rPr lang="en-GB" dirty="0" err="1" smtClean="0">
                <a:solidFill>
                  <a:schemeClr val="accent6"/>
                </a:solidFill>
              </a:rPr>
              <a:t>c</a:t>
            </a:r>
            <a:r>
              <a:rPr lang="en-GB" baseline="-25000" dirty="0" err="1" smtClean="0">
                <a:solidFill>
                  <a:schemeClr val="accent6"/>
                </a:solidFill>
              </a:rPr>
              <a:t>ac</a:t>
            </a:r>
            <a:r>
              <a:rPr lang="en-GB" dirty="0" smtClean="0">
                <a:solidFill>
                  <a:schemeClr val="accent6"/>
                </a:solidFill>
              </a:rPr>
              <a:t> </a:t>
            </a:r>
            <a:r>
              <a:rPr lang="en-GB" dirty="0" smtClean="0"/>
              <a:t>+ m</a:t>
            </a:r>
            <a:r>
              <a:rPr lang="en-GB" baseline="-25000" dirty="0" smtClean="0"/>
              <a:t>a</a:t>
            </a:r>
            <a:br>
              <a:rPr lang="en-GB" baseline="-25000" dirty="0" smtClean="0"/>
            </a:br>
            <a:endParaRPr lang="en-GB" baseline="-25000" dirty="0" smtClean="0"/>
          </a:p>
          <a:p>
            <a:r>
              <a:rPr lang="en-GB" dirty="0" smtClean="0"/>
              <a:t>Adversary’s view</a:t>
            </a:r>
          </a:p>
          <a:p>
            <a:pPr lvl="1"/>
            <a:r>
              <a:rPr lang="en-GB" dirty="0" err="1" smtClean="0"/>
              <a:t>b</a:t>
            </a:r>
            <a:r>
              <a:rPr lang="en-GB" baseline="-25000" dirty="0" err="1" smtClean="0"/>
              <a:t>a</a:t>
            </a:r>
            <a:r>
              <a:rPr lang="en-GB" dirty="0" smtClean="0"/>
              <a:t> = </a:t>
            </a:r>
            <a:r>
              <a:rPr lang="en-GB" dirty="0" smtClean="0">
                <a:solidFill>
                  <a:schemeClr val="bg2"/>
                </a:solidFill>
              </a:rPr>
              <a:t>c</a:t>
            </a:r>
            <a:r>
              <a:rPr lang="en-GB" baseline="-25000" dirty="0" smtClean="0">
                <a:solidFill>
                  <a:schemeClr val="bg2"/>
                </a:solidFill>
              </a:rPr>
              <a:t>ab</a:t>
            </a:r>
            <a:r>
              <a:rPr lang="en-GB" dirty="0" smtClean="0">
                <a:solidFill>
                  <a:schemeClr val="bg2"/>
                </a:solidFill>
              </a:rPr>
              <a:t>  + </a:t>
            </a:r>
            <a:r>
              <a:rPr lang="en-GB" dirty="0" err="1" smtClean="0">
                <a:solidFill>
                  <a:schemeClr val="bg2"/>
                </a:solidFill>
              </a:rPr>
              <a:t>c</a:t>
            </a:r>
            <a:r>
              <a:rPr lang="en-GB" baseline="-25000" dirty="0" err="1" smtClean="0">
                <a:solidFill>
                  <a:schemeClr val="bg2"/>
                </a:solidFill>
              </a:rPr>
              <a:t>ac</a:t>
            </a:r>
            <a:r>
              <a:rPr lang="en-GB" dirty="0" smtClean="0">
                <a:solidFill>
                  <a:schemeClr val="bg2"/>
                </a:solidFill>
              </a:rPr>
              <a:t> +</a:t>
            </a:r>
            <a:r>
              <a:rPr lang="en-GB" dirty="0" smtClean="0"/>
              <a:t> m</a:t>
            </a:r>
            <a:r>
              <a:rPr lang="en-GB" baseline="-25000" dirty="0" smtClean="0"/>
              <a:t>a</a:t>
            </a:r>
            <a:br>
              <a:rPr lang="en-GB" baseline="-25000" dirty="0" smtClean="0"/>
            </a:br>
            <a:endParaRPr lang="en-GB" baseline="-25000" dirty="0" smtClean="0"/>
          </a:p>
          <a:p>
            <a:r>
              <a:rPr lang="en-GB" dirty="0" smtClean="0"/>
              <a:t>No Anonymity</a:t>
            </a:r>
            <a:r>
              <a:rPr lang="en-GB" baseline="-25000" dirty="0" smtClean="0"/>
              <a:t/>
            </a:r>
            <a:br>
              <a:rPr lang="en-GB" baseline="-25000" dirty="0" smtClean="0"/>
            </a:br>
            <a:endParaRPr lang="en-GB" baseline="-25000" dirty="0" smtClean="0"/>
          </a:p>
          <a:p>
            <a:endParaRPr lang="en-GB" dirty="0"/>
          </a:p>
        </p:txBody>
      </p:sp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714348" y="1785926"/>
            <a:ext cx="357190" cy="596361"/>
          </a:xfrm>
          <a:prstGeom prst="rect">
            <a:avLst/>
          </a:prstGeom>
          <a:noFill/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786050" y="1761069"/>
            <a:ext cx="357190" cy="596361"/>
          </a:xfrm>
          <a:prstGeom prst="rect">
            <a:avLst/>
          </a:prstGeom>
          <a:noFill/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857356" y="2761201"/>
            <a:ext cx="357190" cy="596361"/>
          </a:xfrm>
          <a:prstGeom prst="rect">
            <a:avLst/>
          </a:prstGeom>
          <a:noFill/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14282" y="3286124"/>
            <a:ext cx="357190" cy="596361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785786" y="4690027"/>
            <a:ext cx="357190" cy="596361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071670" y="5047217"/>
            <a:ext cx="357190" cy="596361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3071802" y="3475581"/>
            <a:ext cx="357190" cy="596361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86314" y="4975779"/>
            <a:ext cx="357190" cy="596361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43438" y="3332705"/>
            <a:ext cx="357190" cy="596361"/>
          </a:xfrm>
          <a:prstGeom prst="rect">
            <a:avLst/>
          </a:prstGeom>
          <a:noFill/>
        </p:spPr>
      </p:pic>
      <p:pic>
        <p:nvPicPr>
          <p:cNvPr id="1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28992" y="4832903"/>
            <a:ext cx="357190" cy="596361"/>
          </a:xfrm>
          <a:prstGeom prst="rect">
            <a:avLst/>
          </a:prstGeom>
          <a:noFill/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071934" y="2261135"/>
            <a:ext cx="357190" cy="596361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 flipV="1">
            <a:off x="1357290" y="2000240"/>
            <a:ext cx="1214446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71538" y="2571744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2321703" y="2607463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286116" y="2214554"/>
            <a:ext cx="714380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3536149" y="3107529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4464843" y="2964653"/>
            <a:ext cx="285752" cy="214314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3249603" y="4322769"/>
            <a:ext cx="572298" cy="21352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4607719" y="4464851"/>
            <a:ext cx="714380" cy="71438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929058" y="5214950"/>
            <a:ext cx="714380" cy="14287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3964777" y="4036223"/>
            <a:ext cx="571504" cy="50006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85984" y="3429000"/>
            <a:ext cx="642942" cy="357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1607323" y="4107661"/>
            <a:ext cx="1071570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500298" y="5214950"/>
            <a:ext cx="857256" cy="142876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285852" y="5072074"/>
            <a:ext cx="714380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285720" y="4214818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14348" y="3357562"/>
            <a:ext cx="1000132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85720" y="2714620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786314" y="564357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4"/>
                </a:solidFill>
              </a:rPr>
              <a:t>A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428992" y="550070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/>
                </a:solidFill>
              </a:rPr>
              <a:t>B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57" name="Line Callout 2 (Border and Accent Bar) 56"/>
          <p:cNvSpPr/>
          <p:nvPr/>
        </p:nvSpPr>
        <p:spPr>
          <a:xfrm>
            <a:off x="1571604" y="6143644"/>
            <a:ext cx="2071702" cy="428628"/>
          </a:xfrm>
          <a:prstGeom prst="accentBorderCallout2">
            <a:avLst>
              <a:gd name="adj1" fmla="val 58440"/>
              <a:gd name="adj2" fmla="val 104577"/>
              <a:gd name="adj3" fmla="val -1095"/>
              <a:gd name="adj4" fmla="val 120878"/>
              <a:gd name="adj5" fmla="val -171115"/>
              <a:gd name="adj6" fmla="val 13193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Shared key </a:t>
            </a:r>
            <a:r>
              <a:rPr lang="en-GB" dirty="0" err="1" smtClean="0"/>
              <a:t>K</a:t>
            </a:r>
            <a:r>
              <a:rPr lang="en-GB" baseline="-25000" dirty="0" err="1" smtClean="0"/>
              <a:t>ab</a:t>
            </a:r>
            <a:endParaRPr lang="en-GB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4572000" y="392906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/>
                </a:solidFill>
              </a:rPr>
              <a:t>C</a:t>
            </a:r>
            <a:endParaRPr lang="en-GB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sharing graph – security (2)</a:t>
            </a:r>
            <a:endParaRPr lang="en-GB" dirty="0"/>
          </a:p>
        </p:txBody>
      </p:sp>
      <p:sp>
        <p:nvSpPr>
          <p:cNvPr id="58" name="Content Placeholder 57"/>
          <p:cNvSpPr>
            <a:spLocks noGrp="1"/>
          </p:cNvSpPr>
          <p:nvPr>
            <p:ph idx="1"/>
          </p:nvPr>
        </p:nvSpPr>
        <p:spPr>
          <a:xfrm>
            <a:off x="5214942" y="1714512"/>
            <a:ext cx="3929058" cy="5000636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accent6">
                    <a:lumMod val="75000"/>
                  </a:schemeClr>
                </a:solidFill>
              </a:rPr>
              <a:t>Adversary</a:t>
            </a:r>
            <a:r>
              <a:rPr lang="en-GB" sz="2000" dirty="0" smtClean="0"/>
              <a:t> nodes partition the graph into a </a:t>
            </a:r>
            <a:r>
              <a:rPr lang="en-GB" sz="2000" dirty="0" smtClean="0">
                <a:solidFill>
                  <a:schemeClr val="accent2">
                    <a:lumMod val="75000"/>
                  </a:schemeClr>
                </a:solidFill>
              </a:rPr>
              <a:t>blue</a:t>
            </a:r>
            <a:r>
              <a:rPr lang="en-GB" sz="2000" dirty="0" smtClean="0"/>
              <a:t> and </a:t>
            </a:r>
            <a:r>
              <a:rPr lang="en-GB" sz="2000" dirty="0" smtClean="0">
                <a:solidFill>
                  <a:schemeClr val="accent4">
                    <a:lumMod val="75000"/>
                  </a:schemeClr>
                </a:solidFill>
              </a:rPr>
              <a:t>green</a:t>
            </a:r>
            <a:r>
              <a:rPr lang="en-GB" sz="2000" dirty="0" smtClean="0"/>
              <a:t> sub-graph</a:t>
            </a:r>
          </a:p>
          <a:p>
            <a:endParaRPr lang="en-GB" sz="2000" dirty="0" smtClean="0"/>
          </a:p>
          <a:p>
            <a:r>
              <a:rPr lang="en-GB" sz="2000" dirty="0" smtClean="0"/>
              <a:t>Calculate:</a:t>
            </a:r>
          </a:p>
          <a:p>
            <a:pPr lvl="1"/>
            <a:r>
              <a:rPr lang="en-GB" sz="1600" dirty="0" err="1" smtClean="0"/>
              <a:t>B</a:t>
            </a:r>
            <a:r>
              <a:rPr lang="en-GB" sz="1600" baseline="-25000" dirty="0" err="1" smtClean="0"/>
              <a:t>blue</a:t>
            </a:r>
            <a:r>
              <a:rPr lang="en-GB" sz="1600" dirty="0" smtClean="0"/>
              <a:t> = ∑</a:t>
            </a:r>
            <a:r>
              <a:rPr lang="en-GB" sz="1600" dirty="0" err="1" smtClean="0"/>
              <a:t>b</a:t>
            </a:r>
            <a:r>
              <a:rPr lang="en-GB" sz="1600" baseline="-25000" dirty="0" err="1" smtClean="0"/>
              <a:t>j</a:t>
            </a:r>
            <a:r>
              <a:rPr lang="en-GB" sz="1600" dirty="0" smtClean="0"/>
              <a:t>, j is blue</a:t>
            </a:r>
          </a:p>
          <a:p>
            <a:pPr lvl="1"/>
            <a:r>
              <a:rPr lang="en-GB" sz="1600" dirty="0" err="1" smtClean="0"/>
              <a:t>B</a:t>
            </a:r>
            <a:r>
              <a:rPr lang="en-GB" sz="1600" baseline="-25000" dirty="0" err="1" smtClean="0"/>
              <a:t>green</a:t>
            </a:r>
            <a:r>
              <a:rPr lang="en-GB" sz="1600" dirty="0" smtClean="0"/>
              <a:t> = ∑b</a:t>
            </a:r>
            <a:r>
              <a:rPr lang="en-GB" sz="1600" baseline="-25000" dirty="0" smtClean="0"/>
              <a:t>i</a:t>
            </a:r>
            <a:r>
              <a:rPr lang="en-GB" sz="1600" dirty="0" smtClean="0"/>
              <a:t>, </a:t>
            </a:r>
            <a:r>
              <a:rPr lang="en-GB" sz="1600" dirty="0" err="1" smtClean="0"/>
              <a:t>i</a:t>
            </a:r>
            <a:r>
              <a:rPr lang="en-GB" sz="1600" dirty="0" smtClean="0"/>
              <a:t> is green</a:t>
            </a:r>
          </a:p>
          <a:p>
            <a:endParaRPr lang="en-GB" sz="2000" dirty="0" smtClean="0"/>
          </a:p>
          <a:p>
            <a:r>
              <a:rPr lang="en-GB" sz="2000" dirty="0" err="1" smtClean="0"/>
              <a:t>Substract</a:t>
            </a:r>
            <a:r>
              <a:rPr lang="en-GB" sz="2000" dirty="0" smtClean="0"/>
              <a:t> known keys</a:t>
            </a:r>
          </a:p>
          <a:p>
            <a:pPr lvl="1"/>
            <a:r>
              <a:rPr lang="en-GB" sz="2000" dirty="0" err="1" smtClean="0"/>
              <a:t>B</a:t>
            </a:r>
            <a:r>
              <a:rPr lang="en-GB" sz="2000" baseline="-25000" dirty="0" err="1" smtClean="0"/>
              <a:t>blue</a:t>
            </a:r>
            <a:r>
              <a:rPr lang="en-GB" sz="2000" baseline="-25000" dirty="0" smtClean="0"/>
              <a:t> </a:t>
            </a:r>
            <a:r>
              <a:rPr lang="en-GB" sz="2000" dirty="0" smtClean="0"/>
              <a:t>+ </a:t>
            </a:r>
            <a:r>
              <a:rPr lang="en-GB" sz="2000" dirty="0" err="1" smtClean="0"/>
              <a:t>K</a:t>
            </a:r>
            <a:r>
              <a:rPr lang="en-GB" sz="2000" baseline="-25000" dirty="0" err="1" smtClean="0"/>
              <a:t>red</a:t>
            </a:r>
            <a:r>
              <a:rPr lang="en-GB" sz="2000" baseline="-25000" dirty="0" smtClean="0"/>
              <a:t>-blue</a:t>
            </a:r>
            <a:r>
              <a:rPr lang="en-GB" sz="2000" dirty="0" smtClean="0"/>
              <a:t> = ∑</a:t>
            </a:r>
            <a:r>
              <a:rPr lang="en-GB" sz="2000" dirty="0" err="1" smtClean="0"/>
              <a:t>m</a:t>
            </a:r>
            <a:r>
              <a:rPr lang="en-GB" sz="2000" baseline="-25000" dirty="0" err="1" smtClean="0"/>
              <a:t>j</a:t>
            </a:r>
            <a:endParaRPr lang="en-GB" sz="2000" baseline="-25000" dirty="0" smtClean="0"/>
          </a:p>
          <a:p>
            <a:pPr lvl="1"/>
            <a:r>
              <a:rPr lang="en-GB" sz="2000" dirty="0" err="1" smtClean="0"/>
              <a:t>B</a:t>
            </a:r>
            <a:r>
              <a:rPr lang="en-GB" sz="2000" baseline="-25000" dirty="0" err="1" smtClean="0"/>
              <a:t>green</a:t>
            </a:r>
            <a:r>
              <a:rPr lang="en-GB" sz="2000" dirty="0" smtClean="0"/>
              <a:t> + </a:t>
            </a:r>
            <a:r>
              <a:rPr lang="en-GB" sz="2000" dirty="0" err="1" smtClean="0"/>
              <a:t>K’</a:t>
            </a:r>
            <a:r>
              <a:rPr lang="en-GB" sz="2000" baseline="-25000" dirty="0" err="1" smtClean="0"/>
              <a:t>red</a:t>
            </a:r>
            <a:r>
              <a:rPr lang="en-GB" sz="2000" baseline="-25000" dirty="0" smtClean="0"/>
              <a:t>-green </a:t>
            </a:r>
            <a:r>
              <a:rPr lang="en-GB" sz="2000" dirty="0" smtClean="0"/>
              <a:t>= ∑m</a:t>
            </a:r>
            <a:r>
              <a:rPr lang="en-GB" sz="2000" baseline="-25000" dirty="0" smtClean="0"/>
              <a:t>i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Discover the originating </a:t>
            </a:r>
            <a:r>
              <a:rPr lang="en-GB" sz="2000" dirty="0" err="1" smtClean="0"/>
              <a:t>subgraph</a:t>
            </a:r>
            <a:r>
              <a:rPr lang="en-GB" sz="2000" dirty="0" smtClean="0"/>
              <a:t>.</a:t>
            </a:r>
          </a:p>
          <a:p>
            <a:pPr lvl="1"/>
            <a:r>
              <a:rPr lang="en-GB" sz="1600" dirty="0" smtClean="0"/>
              <a:t>Reduction in anonymity</a:t>
            </a:r>
            <a:endParaRPr lang="en-GB" sz="1600" dirty="0"/>
          </a:p>
        </p:txBody>
      </p:sp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14348" y="1785926"/>
            <a:ext cx="357190" cy="596361"/>
          </a:xfrm>
          <a:prstGeom prst="rect">
            <a:avLst/>
          </a:prstGeom>
          <a:noFill/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86050" y="1761069"/>
            <a:ext cx="357190" cy="596361"/>
          </a:xfrm>
          <a:prstGeom prst="rect">
            <a:avLst/>
          </a:prstGeom>
          <a:noFill/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57356" y="2761201"/>
            <a:ext cx="357190" cy="596361"/>
          </a:xfrm>
          <a:prstGeom prst="rect">
            <a:avLst/>
          </a:prstGeom>
          <a:noFill/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3286124"/>
            <a:ext cx="357190" cy="596361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786" y="4690027"/>
            <a:ext cx="357190" cy="596361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071670" y="5047217"/>
            <a:ext cx="357190" cy="596361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71802" y="3475581"/>
            <a:ext cx="357190" cy="596361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86314" y="4975779"/>
            <a:ext cx="357190" cy="596361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43438" y="3332705"/>
            <a:ext cx="357190" cy="596361"/>
          </a:xfrm>
          <a:prstGeom prst="rect">
            <a:avLst/>
          </a:prstGeom>
          <a:noFill/>
        </p:spPr>
      </p:pic>
      <p:pic>
        <p:nvPicPr>
          <p:cNvPr id="1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428992" y="4832903"/>
            <a:ext cx="357190" cy="596361"/>
          </a:xfrm>
          <a:prstGeom prst="rect">
            <a:avLst/>
          </a:prstGeom>
          <a:noFill/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071934" y="2261135"/>
            <a:ext cx="357190" cy="596361"/>
          </a:xfrm>
          <a:prstGeom prst="rect">
            <a:avLst/>
          </a:prstGeom>
          <a:noFill/>
        </p:spPr>
      </p:pic>
      <p:cxnSp>
        <p:nvCxnSpPr>
          <p:cNvPr id="21" name="Straight Connector 20"/>
          <p:cNvCxnSpPr/>
          <p:nvPr/>
        </p:nvCxnSpPr>
        <p:spPr>
          <a:xfrm flipV="1">
            <a:off x="1357290" y="2000240"/>
            <a:ext cx="1214446" cy="71438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71538" y="2571744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2321703" y="2607463"/>
            <a:ext cx="571504" cy="500066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286116" y="2214554"/>
            <a:ext cx="714380" cy="285752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3536149" y="3107529"/>
            <a:ext cx="571504" cy="500066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 flipH="1">
            <a:off x="4464843" y="2964653"/>
            <a:ext cx="285752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H="1">
            <a:off x="3249603" y="4322769"/>
            <a:ext cx="572298" cy="213520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4607719" y="4464851"/>
            <a:ext cx="714380" cy="714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929058" y="5214950"/>
            <a:ext cx="714380" cy="142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3964777" y="4036223"/>
            <a:ext cx="571504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85984" y="3429000"/>
            <a:ext cx="642942" cy="357190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1607323" y="4107661"/>
            <a:ext cx="1071570" cy="142876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500298" y="5214950"/>
            <a:ext cx="857256" cy="142876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285852" y="5072074"/>
            <a:ext cx="714380" cy="285752"/>
          </a:xfrm>
          <a:prstGeom prst="line">
            <a:avLst/>
          </a:prstGeom>
          <a:ln w="19050">
            <a:solidFill>
              <a:schemeClr val="accent6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 flipH="1">
            <a:off x="285720" y="4214818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14348" y="3357562"/>
            <a:ext cx="1000132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285720" y="2714620"/>
            <a:ext cx="571504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786314" y="564357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3428992" y="550070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4572000" y="392906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39" name="Cloud Callout 38"/>
          <p:cNvSpPr/>
          <p:nvPr/>
        </p:nvSpPr>
        <p:spPr>
          <a:xfrm>
            <a:off x="357158" y="5857892"/>
            <a:ext cx="3857652" cy="857256"/>
          </a:xfrm>
          <a:prstGeom prst="cloudCallout">
            <a:avLst>
              <a:gd name="adj1" fmla="val 81148"/>
              <a:gd name="adj2" fmla="val 9166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Anonymity set size = 4 (not 11 or 8!)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DC-net twists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b</a:t>
            </a:r>
            <a:r>
              <a:rPr lang="en-GB" baseline="-25000" dirty="0" smtClean="0"/>
              <a:t>i </a:t>
            </a:r>
            <a:r>
              <a:rPr lang="en-GB" dirty="0" smtClean="0"/>
              <a:t>broadcast graph</a:t>
            </a:r>
          </a:p>
          <a:p>
            <a:pPr lvl="1"/>
            <a:r>
              <a:rPr lang="en-GB" dirty="0" smtClean="0"/>
              <a:t>Tree – independent of key sharing graph</a:t>
            </a:r>
          </a:p>
          <a:p>
            <a:pPr lvl="1"/>
            <a:r>
              <a:rPr lang="en-GB" dirty="0" smtClean="0"/>
              <a:t>= Key sharing graph – No </a:t>
            </a:r>
            <a:r>
              <a:rPr lang="en-GB" dirty="0" err="1" smtClean="0"/>
              <a:t>DoS</a:t>
            </a:r>
            <a:r>
              <a:rPr lang="en-GB" dirty="0" smtClean="0"/>
              <a:t> unless split in graph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Collisions</a:t>
            </a:r>
          </a:p>
          <a:p>
            <a:pPr lvl="1"/>
            <a:r>
              <a:rPr lang="en-GB" dirty="0" smtClean="0"/>
              <a:t>Alice says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A</a:t>
            </a:r>
            <a:r>
              <a:rPr lang="en-GB" dirty="0" smtClean="0"/>
              <a:t> ≠ 0 and Bob says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B</a:t>
            </a:r>
            <a:r>
              <a:rPr lang="en-GB" dirty="0" smtClean="0"/>
              <a:t> ≠ 0</a:t>
            </a:r>
          </a:p>
          <a:p>
            <a:pPr lvl="1"/>
            <a:r>
              <a:rPr lang="en-GB" dirty="0" smtClean="0"/>
              <a:t>N collisions only require N rounds to be resolved!</a:t>
            </a:r>
          </a:p>
          <a:p>
            <a:pPr lvl="1"/>
            <a:r>
              <a:rPr lang="en-GB" dirty="0" smtClean="0"/>
              <a:t>Intuition: collisions do destroy all information</a:t>
            </a:r>
          </a:p>
          <a:p>
            <a:pPr lvl="2"/>
            <a:r>
              <a:rPr lang="en-GB" dirty="0" smtClean="0"/>
              <a:t>Round 1: B</a:t>
            </a:r>
            <a:r>
              <a:rPr lang="en-GB" baseline="-25000" dirty="0" smtClean="0"/>
              <a:t>1</a:t>
            </a:r>
            <a:r>
              <a:rPr lang="en-GB" dirty="0" smtClean="0"/>
              <a:t>=</a:t>
            </a:r>
            <a:r>
              <a:rPr lang="en-GB" dirty="0" err="1" smtClean="0"/>
              <a:t>m</a:t>
            </a:r>
            <a:r>
              <a:rPr lang="en-GB" baseline="-25000" dirty="0" err="1" smtClean="0"/>
              <a:t>A</a:t>
            </a:r>
            <a:r>
              <a:rPr lang="en-GB" dirty="0" err="1" smtClean="0"/>
              <a:t>+m</a:t>
            </a:r>
            <a:r>
              <a:rPr lang="en-GB" baseline="-25000" dirty="0" err="1" smtClean="0"/>
              <a:t>B</a:t>
            </a:r>
            <a:r>
              <a:rPr lang="en-GB" baseline="-25000" dirty="0" smtClean="0"/>
              <a:t>	</a:t>
            </a:r>
            <a:r>
              <a:rPr lang="en-GB" dirty="0" smtClean="0"/>
              <a:t>Round 2: B</a:t>
            </a:r>
            <a:r>
              <a:rPr lang="en-GB" baseline="-25000" dirty="0" smtClean="0"/>
              <a:t>2</a:t>
            </a:r>
            <a:r>
              <a:rPr lang="en-GB" dirty="0" smtClean="0"/>
              <a:t> = </a:t>
            </a:r>
            <a:r>
              <a:rPr lang="en-GB" dirty="0" err="1" smtClean="0"/>
              <a:t>m</a:t>
            </a:r>
            <a:r>
              <a:rPr lang="en-GB" baseline="-25000" dirty="0" err="1" smtClean="0"/>
              <a:t>B</a:t>
            </a:r>
            <a:r>
              <a:rPr lang="en-GB" dirty="0" smtClean="0"/>
              <a:t>	</a:t>
            </a:r>
            <a:r>
              <a:rPr lang="en-GB" dirty="0" err="1" smtClean="0"/>
              <a:t>m</a:t>
            </a:r>
            <a:r>
              <a:rPr lang="en-GB" baseline="-25000" dirty="0" err="1" smtClean="0"/>
              <a:t>A</a:t>
            </a:r>
            <a:r>
              <a:rPr lang="en-GB" dirty="0" smtClean="0"/>
              <a:t>= ?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Disruption? </a:t>
            </a:r>
          </a:p>
          <a:p>
            <a:pPr lvl="1"/>
            <a:r>
              <a:rPr lang="en-GB" dirty="0" smtClean="0"/>
              <a:t>Dining Cryptographers in a Disco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 identity today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Networking</a:t>
            </a:r>
          </a:p>
          <a:p>
            <a:pPr lvl="1"/>
            <a:r>
              <a:rPr lang="en-GB" dirty="0" smtClean="0"/>
              <a:t>Relation between identity and efficient routing</a:t>
            </a:r>
          </a:p>
          <a:p>
            <a:pPr lvl="1"/>
            <a:r>
              <a:rPr lang="en-GB" dirty="0" smtClean="0"/>
              <a:t>Identifiers: MAC, IP, email, screen name</a:t>
            </a:r>
          </a:p>
          <a:p>
            <a:pPr lvl="1"/>
            <a:r>
              <a:rPr lang="en-GB" dirty="0" smtClean="0"/>
              <a:t>No network privacy = no privacy!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 identification spectrum today</a:t>
            </a:r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000100" y="6072206"/>
            <a:ext cx="428628" cy="158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7714477" y="6071412"/>
            <a:ext cx="428628" cy="158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214016" y="6071412"/>
            <a:ext cx="428628" cy="1588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785786" y="5929330"/>
            <a:ext cx="7572428" cy="285752"/>
          </a:xfrm>
          <a:prstGeom prst="leftRight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42910" y="5214950"/>
            <a:ext cx="1242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Full</a:t>
            </a:r>
          </a:p>
          <a:p>
            <a:pPr algn="ctr"/>
            <a:r>
              <a:rPr lang="en-GB" dirty="0" smtClean="0"/>
              <a:t>Anonymity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215206" y="5211561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Strong</a:t>
            </a:r>
          </a:p>
          <a:p>
            <a:pPr algn="ctr"/>
            <a:r>
              <a:rPr lang="en-GB" dirty="0" smtClean="0"/>
              <a:t>Identification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643306" y="5214950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Pseudonymity</a:t>
            </a:r>
            <a:endParaRPr lang="en-GB" dirty="0"/>
          </a:p>
        </p:txBody>
      </p:sp>
      <p:sp>
        <p:nvSpPr>
          <p:cNvPr id="15" name="Cloud 14"/>
          <p:cNvSpPr/>
          <p:nvPr/>
        </p:nvSpPr>
        <p:spPr>
          <a:xfrm>
            <a:off x="5357818" y="5572140"/>
            <a:ext cx="1785950" cy="1000132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572132" y="4854371"/>
            <a:ext cx="1309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“The Mess” </a:t>
            </a:r>
            <a:br>
              <a:rPr lang="en-GB" dirty="0" smtClean="0"/>
            </a:br>
            <a:r>
              <a:rPr lang="en-GB" dirty="0" smtClean="0"/>
              <a:t>we are in!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DC-net </a:t>
            </a:r>
            <a:r>
              <a:rPr lang="en-GB" dirty="0" err="1" smtClean="0"/>
              <a:t>shortcommings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Security is great!</a:t>
            </a:r>
          </a:p>
          <a:p>
            <a:pPr lvl="1"/>
            <a:r>
              <a:rPr lang="en-GB" dirty="0" smtClean="0"/>
              <a:t>Full key sharing graph </a:t>
            </a:r>
            <a:r>
              <a:rPr lang="en-GB" dirty="0" smtClean="0">
                <a:sym typeface="Wingdings" pitchFamily="2" charset="2"/>
              </a:rPr>
              <a:t> perfect anonymity</a:t>
            </a:r>
            <a:br>
              <a:rPr lang="en-GB" dirty="0" smtClean="0">
                <a:sym typeface="Wingdings" pitchFamily="2" charset="2"/>
              </a:rPr>
            </a:b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Communication cost – BAD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(N broadcasts for each message!)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Naive: O(N</a:t>
            </a:r>
            <a:r>
              <a:rPr lang="en-GB" baseline="30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) cost, O(1) Latency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Not so naive: O(N) messages, O(N) latency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Ring structure for broadcast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Expander graph: O(N) messages, O(</a:t>
            </a:r>
            <a:r>
              <a:rPr lang="en-GB" dirty="0" err="1" smtClean="0">
                <a:sym typeface="Wingdings" pitchFamily="2" charset="2"/>
              </a:rPr>
              <a:t>logN</a:t>
            </a:r>
            <a:r>
              <a:rPr lang="en-GB" dirty="0" smtClean="0">
                <a:sym typeface="Wingdings" pitchFamily="2" charset="2"/>
              </a:rPr>
              <a:t>) latency?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Centralized: O(N) messages, O(1) latency</a:t>
            </a:r>
            <a:br>
              <a:rPr lang="en-GB" dirty="0" smtClean="0">
                <a:sym typeface="Wingdings" pitchFamily="2" charset="2"/>
              </a:rPr>
            </a:b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Not practical for large(r) N! 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Local wireless communications?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 – practical anonymity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David </a:t>
            </a:r>
            <a:r>
              <a:rPr lang="en-GB" dirty="0" err="1" smtClean="0"/>
              <a:t>Chaum</a:t>
            </a:r>
            <a:r>
              <a:rPr lang="en-GB" dirty="0" smtClean="0"/>
              <a:t> (concept 1979 – publish 1981)</a:t>
            </a:r>
          </a:p>
          <a:p>
            <a:pPr lvl="1"/>
            <a:r>
              <a:rPr lang="en-GB" dirty="0" smtClean="0"/>
              <a:t>Ref is marker in anonymity bibliography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Makes uses of cryptographic relays</a:t>
            </a:r>
          </a:p>
          <a:p>
            <a:pPr lvl="1"/>
            <a:r>
              <a:rPr lang="en-GB" dirty="0" smtClean="0"/>
              <a:t>Break the link between sender and receiver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Cost</a:t>
            </a:r>
          </a:p>
          <a:p>
            <a:pPr lvl="1"/>
            <a:r>
              <a:rPr lang="en-GB" dirty="0" smtClean="0"/>
              <a:t>O(1) – O(</a:t>
            </a:r>
            <a:r>
              <a:rPr lang="en-GB" dirty="0" err="1" smtClean="0"/>
              <a:t>logN</a:t>
            </a:r>
            <a:r>
              <a:rPr lang="en-GB" dirty="0" smtClean="0"/>
              <a:t>) messages</a:t>
            </a:r>
          </a:p>
          <a:p>
            <a:pPr lvl="1"/>
            <a:r>
              <a:rPr lang="en-GB" dirty="0" smtClean="0"/>
              <a:t>O(1) – O(</a:t>
            </a:r>
            <a:r>
              <a:rPr lang="en-GB" dirty="0" err="1" smtClean="0"/>
              <a:t>logN</a:t>
            </a:r>
            <a:r>
              <a:rPr lang="en-GB" dirty="0" smtClean="0"/>
              <a:t>) latency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Computational (public key primitives must be secure)</a:t>
            </a:r>
          </a:p>
          <a:p>
            <a:pPr lvl="1"/>
            <a:r>
              <a:rPr lang="en-GB" dirty="0" smtClean="0"/>
              <a:t>Threshold of honest participants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mix – illustrated</a:t>
            </a:r>
            <a:endParaRPr lang="en-GB" dirty="0"/>
          </a:p>
        </p:txBody>
      </p:sp>
      <p:sp>
        <p:nvSpPr>
          <p:cNvPr id="6" name="Flowchart: Punched Tape 5"/>
          <p:cNvSpPr/>
          <p:nvPr/>
        </p:nvSpPr>
        <p:spPr>
          <a:xfrm>
            <a:off x="2428860" y="2285992"/>
            <a:ext cx="1857388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43372" y="3429000"/>
            <a:ext cx="128588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Mix</a:t>
            </a:r>
          </a:p>
          <a:p>
            <a:pPr algn="ctr"/>
            <a:endParaRPr lang="en-GB" dirty="0" smtClean="0"/>
          </a:p>
        </p:txBody>
      </p:sp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428728" y="5715016"/>
            <a:ext cx="357190" cy="596361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214414" y="3357562"/>
            <a:ext cx="357190" cy="596361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214414" y="4643446"/>
            <a:ext cx="357190" cy="596361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0365" y="2071678"/>
            <a:ext cx="357190" cy="596361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7786710" y="5643578"/>
            <a:ext cx="357190" cy="596361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8001024" y="3475581"/>
            <a:ext cx="357190" cy="596361"/>
          </a:xfrm>
          <a:prstGeom prst="rect">
            <a:avLst/>
          </a:prstGeom>
          <a:noFill/>
        </p:spPr>
      </p:pic>
      <p:pic>
        <p:nvPicPr>
          <p:cNvPr id="1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8001024" y="4475713"/>
            <a:ext cx="357190" cy="596361"/>
          </a:xfrm>
          <a:prstGeom prst="rect">
            <a:avLst/>
          </a:prstGeom>
          <a:noFill/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8148" y="2189697"/>
            <a:ext cx="357190" cy="59636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347489" y="27146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715272" y="2832639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28794" y="2571744"/>
            <a:ext cx="2214578" cy="12144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1"/>
          </p:cNvCxnSpPr>
          <p:nvPr/>
        </p:nvCxnSpPr>
        <p:spPr>
          <a:xfrm>
            <a:off x="1714480" y="3643314"/>
            <a:ext cx="2428892" cy="5000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43042" y="4429132"/>
            <a:ext cx="2500330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57356" y="4643446"/>
            <a:ext cx="2286016" cy="13573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429256" y="2714620"/>
            <a:ext cx="2286016" cy="1000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429256" y="3857628"/>
            <a:ext cx="2357454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29256" y="4357694"/>
            <a:ext cx="2428892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29256" y="4643446"/>
            <a:ext cx="2214578" cy="12858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143372" y="3714752"/>
            <a:ext cx="1285884" cy="714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1"/>
          </p:cNvCxnSpPr>
          <p:nvPr/>
        </p:nvCxnSpPr>
        <p:spPr>
          <a:xfrm rot="10800000" flipH="1" flipV="1">
            <a:off x="4143372" y="4143380"/>
            <a:ext cx="1285884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143372" y="4000504"/>
            <a:ext cx="128588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43372" y="4357694"/>
            <a:ext cx="1285884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ine Callout 1 (Border and Accent Bar) 46"/>
          <p:cNvSpPr/>
          <p:nvPr/>
        </p:nvSpPr>
        <p:spPr>
          <a:xfrm>
            <a:off x="5072066" y="6000768"/>
            <a:ext cx="2071702" cy="714380"/>
          </a:xfrm>
          <a:prstGeom prst="accentBorderCallout1">
            <a:avLst>
              <a:gd name="adj1" fmla="val 18750"/>
              <a:gd name="adj2" fmla="val -4740"/>
              <a:gd name="adj3" fmla="val -143499"/>
              <a:gd name="adj4" fmla="val -2858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Adversary cannot</a:t>
            </a:r>
            <a:br>
              <a:rPr lang="en-GB" dirty="0" smtClean="0"/>
            </a:br>
            <a:r>
              <a:rPr lang="en-GB" dirty="0" smtClean="0"/>
              <a:t>see inside the Mix</a:t>
            </a:r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2428860" y="2500306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A-&gt;M: 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Mix</a:t>
            </a:r>
            <a:endParaRPr lang="en-GB" baseline="-25000" dirty="0"/>
          </a:p>
        </p:txBody>
      </p:sp>
      <p:sp>
        <p:nvSpPr>
          <p:cNvPr id="50" name="Flowchart: Punched Tape 49"/>
          <p:cNvSpPr/>
          <p:nvPr/>
        </p:nvSpPr>
        <p:spPr>
          <a:xfrm>
            <a:off x="5286380" y="2285992"/>
            <a:ext cx="1857388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M-&gt;B: </a:t>
            </a:r>
            <a:r>
              <a:rPr lang="en-GB" dirty="0" err="1" smtClean="0">
                <a:solidFill>
                  <a:schemeClr val="tx1"/>
                </a:solidFill>
              </a:rPr>
              <a:t>Msg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mix – security issues</a:t>
            </a:r>
            <a:endParaRPr lang="en-GB" dirty="0"/>
          </a:p>
        </p:txBody>
      </p:sp>
      <p:sp>
        <p:nvSpPr>
          <p:cNvPr id="6" name="Flowchart: Punched Tape 5"/>
          <p:cNvSpPr/>
          <p:nvPr/>
        </p:nvSpPr>
        <p:spPr>
          <a:xfrm>
            <a:off x="2428860" y="2285992"/>
            <a:ext cx="1857388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143372" y="3429000"/>
            <a:ext cx="1285884" cy="14287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Mix</a:t>
            </a:r>
          </a:p>
          <a:p>
            <a:pPr algn="ctr"/>
            <a:endParaRPr lang="en-GB" dirty="0" smtClean="0"/>
          </a:p>
        </p:txBody>
      </p:sp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428728" y="5715016"/>
            <a:ext cx="357190" cy="596361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214414" y="3357562"/>
            <a:ext cx="357190" cy="596361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214414" y="4643446"/>
            <a:ext cx="357190" cy="596361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0365" y="2071678"/>
            <a:ext cx="357190" cy="596361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7786710" y="5643578"/>
            <a:ext cx="357190" cy="596361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8001024" y="3475581"/>
            <a:ext cx="357190" cy="596361"/>
          </a:xfrm>
          <a:prstGeom prst="rect">
            <a:avLst/>
          </a:prstGeom>
          <a:noFill/>
        </p:spPr>
      </p:pic>
      <p:pic>
        <p:nvPicPr>
          <p:cNvPr id="1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8001024" y="4475713"/>
            <a:ext cx="357190" cy="596361"/>
          </a:xfrm>
          <a:prstGeom prst="rect">
            <a:avLst/>
          </a:prstGeom>
          <a:noFill/>
        </p:spPr>
      </p:pic>
      <p:pic>
        <p:nvPicPr>
          <p:cNvPr id="1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858148" y="2189697"/>
            <a:ext cx="357190" cy="59636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347489" y="27146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715272" y="2832639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928794" y="2571744"/>
            <a:ext cx="2214578" cy="121444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1"/>
          </p:cNvCxnSpPr>
          <p:nvPr/>
        </p:nvCxnSpPr>
        <p:spPr>
          <a:xfrm>
            <a:off x="1714480" y="3643314"/>
            <a:ext cx="2428892" cy="50006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643042" y="4429132"/>
            <a:ext cx="2500330" cy="57150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857356" y="4643446"/>
            <a:ext cx="2286016" cy="135732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429256" y="2714620"/>
            <a:ext cx="2286016" cy="1000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429256" y="3857628"/>
            <a:ext cx="2357454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429256" y="4357694"/>
            <a:ext cx="2428892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429256" y="4643446"/>
            <a:ext cx="2214578" cy="12858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143372" y="3714752"/>
            <a:ext cx="1285884" cy="714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7" idx="1"/>
          </p:cNvCxnSpPr>
          <p:nvPr/>
        </p:nvCxnSpPr>
        <p:spPr>
          <a:xfrm rot="10800000" flipH="1" flipV="1">
            <a:off x="4143372" y="4143380"/>
            <a:ext cx="1285884" cy="5000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4143372" y="4000504"/>
            <a:ext cx="1285884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143372" y="4357694"/>
            <a:ext cx="1285884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428860" y="2500306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A-&gt;M: 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Mix</a:t>
            </a:r>
            <a:endParaRPr lang="en-GB" baseline="-25000" dirty="0"/>
          </a:p>
        </p:txBody>
      </p:sp>
      <p:sp>
        <p:nvSpPr>
          <p:cNvPr id="50" name="Flowchart: Punched Tape 49"/>
          <p:cNvSpPr/>
          <p:nvPr/>
        </p:nvSpPr>
        <p:spPr>
          <a:xfrm>
            <a:off x="5286380" y="2285992"/>
            <a:ext cx="1857388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M-&gt;B: </a:t>
            </a:r>
            <a:r>
              <a:rPr lang="en-GB" dirty="0" err="1" smtClean="0">
                <a:solidFill>
                  <a:schemeClr val="tx1"/>
                </a:solidFill>
              </a:rPr>
              <a:t>Msg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00430" y="1571612"/>
            <a:ext cx="24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1) Bitwise unlinkability</a:t>
            </a:r>
            <a:endParaRPr lang="en-GB" b="1" dirty="0">
              <a:solidFill>
                <a:schemeClr val="accent6"/>
              </a:solidFill>
            </a:endParaRPr>
          </a:p>
        </p:txBody>
      </p:sp>
      <p:cxnSp>
        <p:nvCxnSpPr>
          <p:cNvPr id="35" name="Curved Connector 34"/>
          <p:cNvCxnSpPr>
            <a:stCxn id="6" idx="0"/>
            <a:endCxn id="50" idx="0"/>
          </p:cNvCxnSpPr>
          <p:nvPr/>
        </p:nvCxnSpPr>
        <p:spPr>
          <a:xfrm rot="5400000" flipH="1" flipV="1">
            <a:off x="4786314" y="935814"/>
            <a:ext cx="1588" cy="2857520"/>
          </a:xfrm>
          <a:prstGeom prst="curvedConnector3">
            <a:avLst>
              <a:gd name="adj1" fmla="val 19343955"/>
            </a:avLst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3438" y="2000240"/>
            <a:ext cx="415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chemeClr val="accent6"/>
                </a:solidFill>
              </a:rPr>
              <a:t>?</a:t>
            </a:r>
            <a:endParaRPr lang="en-GB" sz="4000" b="1" dirty="0">
              <a:solidFill>
                <a:schemeClr val="accent6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432149" y="5988626"/>
            <a:ext cx="292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2) Traffic analysis resistance</a:t>
            </a:r>
            <a:endParaRPr lang="en-GB" b="1" dirty="0">
              <a:solidFill>
                <a:schemeClr val="accent6"/>
              </a:solidFill>
            </a:endParaRPr>
          </a:p>
        </p:txBody>
      </p:sp>
      <p:cxnSp>
        <p:nvCxnSpPr>
          <p:cNvPr id="55" name="Curved Connector 54"/>
          <p:cNvCxnSpPr/>
          <p:nvPr/>
        </p:nvCxnSpPr>
        <p:spPr>
          <a:xfrm rot="5400000" flipH="1" flipV="1">
            <a:off x="4785520" y="4001298"/>
            <a:ext cx="1588" cy="2857520"/>
          </a:xfrm>
          <a:prstGeom prst="curvedConnector3">
            <a:avLst>
              <a:gd name="adj1" fmla="val -28194530"/>
            </a:avLst>
          </a:prstGeom>
          <a:ln w="38100">
            <a:solidFill>
              <a:schemeClr val="accent6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72000" y="5143512"/>
            <a:ext cx="4154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 smtClean="0">
                <a:solidFill>
                  <a:schemeClr val="accent6"/>
                </a:solidFill>
              </a:rPr>
              <a:t>?</a:t>
            </a:r>
            <a:endParaRPr lang="en-GB" sz="40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6" grpId="0"/>
      <p:bldP spid="37" grpId="0"/>
      <p:bldP spid="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Mix security (contd.)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Bitwise unlinkability</a:t>
            </a:r>
          </a:p>
          <a:p>
            <a:pPr lvl="1"/>
            <a:r>
              <a:rPr lang="en-GB" dirty="0" smtClean="0"/>
              <a:t>Ensure adversary cannot link messages in and out of the mix from their bit pattern</a:t>
            </a:r>
          </a:p>
          <a:p>
            <a:pPr lvl="1"/>
            <a:r>
              <a:rPr lang="en-GB" dirty="0" smtClean="0"/>
              <a:t>Cryptographic problem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Traffic analysis resistance</a:t>
            </a:r>
          </a:p>
          <a:p>
            <a:pPr lvl="1"/>
            <a:r>
              <a:rPr lang="en-GB" dirty="0" smtClean="0"/>
              <a:t>Ensure the messages in and out of the mix cannot be linked using any meta-data (timing, ...)</a:t>
            </a:r>
          </a:p>
          <a:p>
            <a:pPr lvl="1"/>
            <a:r>
              <a:rPr lang="en-GB" dirty="0" smtClean="0"/>
              <a:t>Two tools: </a:t>
            </a:r>
            <a:r>
              <a:rPr lang="en-GB" u="sng" dirty="0" smtClean="0"/>
              <a:t>delay</a:t>
            </a:r>
            <a:r>
              <a:rPr lang="en-GB" dirty="0" smtClean="0"/>
              <a:t> or </a:t>
            </a:r>
            <a:r>
              <a:rPr lang="en-GB" u="sng" dirty="0" smtClean="0"/>
              <a:t>inject</a:t>
            </a:r>
            <a:r>
              <a:rPr lang="en-GB" dirty="0" smtClean="0"/>
              <a:t> traffic – both add cost!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</a:t>
            </a:r>
            <a:r>
              <a:rPr lang="en-GB" u="sng" dirty="0" smtClean="0"/>
              <a:t>broken</a:t>
            </a:r>
            <a:r>
              <a:rPr lang="en-GB" dirty="0" smtClean="0"/>
              <a:t> mix designs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96685"/>
          </a:xfrm>
        </p:spPr>
        <p:txBody>
          <a:bodyPr/>
          <a:lstStyle/>
          <a:p>
            <a:r>
              <a:rPr lang="en-GB" dirty="0" smtClean="0"/>
              <a:t>Broken bitwise unlinkability</a:t>
            </a:r>
          </a:p>
          <a:p>
            <a:pPr lvl="1"/>
            <a:r>
              <a:rPr lang="en-GB" dirty="0" smtClean="0"/>
              <a:t>The `stream cipher’ mix (Design 1)</a:t>
            </a:r>
          </a:p>
          <a:p>
            <a:pPr lvl="1"/>
            <a:r>
              <a:rPr lang="en-GB" dirty="0" smtClean="0"/>
              <a:t>{M}</a:t>
            </a:r>
            <a:r>
              <a:rPr lang="en-GB" baseline="-25000" dirty="0" smtClean="0"/>
              <a:t>Mix</a:t>
            </a:r>
            <a:r>
              <a:rPr lang="en-GB" dirty="0" smtClean="0"/>
              <a:t> = {fresh k}</a:t>
            </a:r>
            <a:r>
              <a:rPr lang="en-GB" baseline="-25000" dirty="0" err="1" smtClean="0"/>
              <a:t>PKmix</a:t>
            </a:r>
            <a:r>
              <a:rPr lang="en-GB" dirty="0" smtClean="0"/>
              <a:t>, M </a:t>
            </a:r>
            <a:r>
              <a:rPr lang="en-GB" dirty="0" err="1" smtClean="0"/>
              <a:t>xor</a:t>
            </a:r>
            <a:r>
              <a:rPr lang="en-GB" dirty="0" smtClean="0"/>
              <a:t> </a:t>
            </a:r>
            <a:r>
              <a:rPr lang="en-GB" dirty="0" err="1" smtClean="0"/>
              <a:t>Stream</a:t>
            </a:r>
            <a:r>
              <a:rPr lang="en-GB" baseline="-25000" dirty="0" err="1" smtClean="0"/>
              <a:t>k</a:t>
            </a:r>
            <a:endParaRPr lang="en-GB" baseline="-25000" dirty="0" smtClean="0"/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361708" y="4606705"/>
            <a:ext cx="848683" cy="938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Mix</a:t>
            </a:r>
          </a:p>
        </p:txBody>
      </p:sp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570043" y="6108940"/>
            <a:ext cx="235745" cy="391894"/>
          </a:xfrm>
          <a:prstGeom prst="rect">
            <a:avLst/>
          </a:prstGeom>
          <a:noFill/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28596" y="4559760"/>
            <a:ext cx="235745" cy="391894"/>
          </a:xfrm>
          <a:prstGeom prst="rect">
            <a:avLst/>
          </a:prstGeom>
          <a:noFill/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28596" y="5404767"/>
            <a:ext cx="235745" cy="391894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724" y="3714752"/>
            <a:ext cx="235745" cy="391894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766311" y="6061996"/>
            <a:ext cx="235745" cy="391894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907759" y="4637315"/>
            <a:ext cx="235745" cy="391894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907759" y="5294543"/>
            <a:ext cx="235745" cy="391894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13460" y="3792307"/>
            <a:ext cx="235745" cy="39189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57158" y="4137256"/>
            <a:ext cx="697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421481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00087" y="4043366"/>
            <a:ext cx="1461621" cy="7980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5" idx="1"/>
          </p:cNvCxnSpPr>
          <p:nvPr/>
        </p:nvCxnSpPr>
        <p:spPr>
          <a:xfrm>
            <a:off x="758640" y="4747539"/>
            <a:ext cx="1603069" cy="3286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11490" y="5263933"/>
            <a:ext cx="1650218" cy="37555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852938" y="5404767"/>
            <a:ext cx="1508771" cy="891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210392" y="4137256"/>
            <a:ext cx="1508771" cy="6572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10392" y="4888374"/>
            <a:ext cx="1555920" cy="938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10392" y="5216988"/>
            <a:ext cx="1603069" cy="2816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10392" y="5404767"/>
            <a:ext cx="1461621" cy="845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4414" y="3786190"/>
            <a:ext cx="191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A-&gt;M: 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Mix</a:t>
            </a:r>
            <a:endParaRPr lang="en-GB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3214678" y="378619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M-&gt;B: </a:t>
            </a:r>
            <a:r>
              <a:rPr lang="en-GB" dirty="0" err="1" smtClean="0"/>
              <a:t>Msg</a:t>
            </a:r>
            <a:endParaRPr lang="en-GB" dirty="0" smtClean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57818" y="3571876"/>
            <a:ext cx="3481382" cy="71438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attack?</a:t>
            </a:r>
            <a:endParaRPr lang="en-GB" sz="3200" dirty="0" smtClean="0"/>
          </a:p>
        </p:txBody>
      </p:sp>
      <p:cxnSp>
        <p:nvCxnSpPr>
          <p:cNvPr id="35" name="Straight Arrow Connector 34"/>
          <p:cNvCxnSpPr>
            <a:stCxn id="28" idx="0"/>
          </p:cNvCxnSpPr>
          <p:nvPr/>
        </p:nvCxnSpPr>
        <p:spPr>
          <a:xfrm rot="16200000" flipV="1">
            <a:off x="1764130" y="3379350"/>
            <a:ext cx="357190" cy="4564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72132" y="4263948"/>
            <a:ext cx="321754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Tagging Attack</a:t>
            </a:r>
          </a:p>
          <a:p>
            <a:endParaRPr lang="en-GB" dirty="0" smtClean="0"/>
          </a:p>
          <a:p>
            <a:r>
              <a:rPr lang="en-GB" dirty="0" smtClean="0"/>
              <a:t>Adversary intercepts 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Mix</a:t>
            </a:r>
            <a:br>
              <a:rPr lang="en-GB" baseline="-25000" dirty="0" smtClean="0"/>
            </a:br>
            <a:r>
              <a:rPr lang="en-GB" dirty="0" smtClean="0"/>
              <a:t>and injects 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Mix </a:t>
            </a:r>
            <a:r>
              <a:rPr lang="en-GB" dirty="0" err="1" smtClean="0"/>
              <a:t>xor</a:t>
            </a:r>
            <a:r>
              <a:rPr lang="en-GB" dirty="0" smtClean="0"/>
              <a:t>  (0,</a:t>
            </a:r>
            <a:r>
              <a:rPr lang="en-GB" dirty="0" smtClean="0">
                <a:solidFill>
                  <a:schemeClr val="accent6"/>
                </a:solidFill>
              </a:rPr>
              <a:t>Y</a:t>
            </a:r>
            <a:r>
              <a:rPr lang="en-GB" dirty="0" smtClean="0"/>
              <a:t>).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The mix outputs message:</a:t>
            </a:r>
          </a:p>
          <a:p>
            <a:pPr algn="ctr"/>
            <a:r>
              <a:rPr lang="en-GB" dirty="0" smtClean="0"/>
              <a:t>M-&gt;B: </a:t>
            </a:r>
            <a:r>
              <a:rPr lang="en-GB" dirty="0" err="1" smtClean="0"/>
              <a:t>Msg</a:t>
            </a:r>
            <a:r>
              <a:rPr lang="en-GB" dirty="0" smtClean="0"/>
              <a:t> </a:t>
            </a:r>
            <a:r>
              <a:rPr lang="en-GB" dirty="0" err="1" smtClean="0"/>
              <a:t>xor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6"/>
                </a:solidFill>
              </a:rPr>
              <a:t>Y</a:t>
            </a:r>
          </a:p>
          <a:p>
            <a:r>
              <a:rPr lang="en-GB" dirty="0" smtClean="0"/>
              <a:t>And the attacker can link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from broken design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Mix acts as a service</a:t>
            </a:r>
          </a:p>
          <a:p>
            <a:pPr lvl="1"/>
            <a:r>
              <a:rPr lang="en-GB" dirty="0" smtClean="0"/>
              <a:t>Everyone can send messages to it; it will apply an algorithm and output the result.</a:t>
            </a:r>
          </a:p>
          <a:p>
            <a:pPr lvl="1"/>
            <a:r>
              <a:rPr lang="en-GB" dirty="0" smtClean="0"/>
              <a:t>That includes the attacker – decryption oracle, routing oracle, ...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(Active) Tagging attacks</a:t>
            </a:r>
          </a:p>
          <a:p>
            <a:pPr lvl="1"/>
            <a:r>
              <a:rPr lang="en-GB" dirty="0" smtClean="0"/>
              <a:t>Defence 1: detect modifications (CCA2)</a:t>
            </a:r>
          </a:p>
          <a:p>
            <a:pPr lvl="1"/>
            <a:r>
              <a:rPr lang="en-GB" dirty="0" smtClean="0"/>
              <a:t>Defence 2: lose all information (</a:t>
            </a:r>
            <a:r>
              <a:rPr lang="en-GB" dirty="0" err="1" smtClean="0"/>
              <a:t>Mixminion</a:t>
            </a:r>
            <a:r>
              <a:rPr lang="en-GB" dirty="0" smtClean="0"/>
              <a:t>, Minx)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</a:t>
            </a:r>
            <a:r>
              <a:rPr lang="en-GB" u="sng" dirty="0" smtClean="0"/>
              <a:t>broken</a:t>
            </a:r>
            <a:r>
              <a:rPr lang="en-GB" dirty="0" smtClean="0"/>
              <a:t> mix designs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96685"/>
          </a:xfrm>
        </p:spPr>
        <p:txBody>
          <a:bodyPr/>
          <a:lstStyle/>
          <a:p>
            <a:r>
              <a:rPr lang="en-GB" dirty="0" smtClean="0"/>
              <a:t>Broken traffic analysis resistance</a:t>
            </a:r>
          </a:p>
          <a:p>
            <a:pPr lvl="1"/>
            <a:r>
              <a:rPr lang="en-GB" dirty="0" smtClean="0"/>
              <a:t>The `FIFO*’ mix (Design 2)</a:t>
            </a:r>
          </a:p>
          <a:p>
            <a:pPr lvl="1"/>
            <a:r>
              <a:rPr lang="en-GB" dirty="0" smtClean="0"/>
              <a:t>Mix sends messages out in the order they came in!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361708" y="4606705"/>
            <a:ext cx="848683" cy="938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Mix</a:t>
            </a:r>
          </a:p>
        </p:txBody>
      </p:sp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570043" y="6108940"/>
            <a:ext cx="235745" cy="391894"/>
          </a:xfrm>
          <a:prstGeom prst="rect">
            <a:avLst/>
          </a:prstGeom>
          <a:noFill/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28596" y="4559760"/>
            <a:ext cx="235745" cy="391894"/>
          </a:xfrm>
          <a:prstGeom prst="rect">
            <a:avLst/>
          </a:prstGeom>
          <a:noFill/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28596" y="5404767"/>
            <a:ext cx="235745" cy="391894"/>
          </a:xfrm>
          <a:prstGeom prst="rect">
            <a:avLst/>
          </a:prstGeom>
          <a:noFill/>
        </p:spPr>
      </p:pic>
      <p:pic>
        <p:nvPicPr>
          <p:cNvPr id="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724" y="3714752"/>
            <a:ext cx="235745" cy="391894"/>
          </a:xfrm>
          <a:prstGeom prst="rect">
            <a:avLst/>
          </a:prstGeom>
          <a:noFill/>
        </p:spPr>
      </p:pic>
      <p:pic>
        <p:nvPicPr>
          <p:cNvPr id="1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766311" y="6061996"/>
            <a:ext cx="235745" cy="391894"/>
          </a:xfrm>
          <a:prstGeom prst="rect">
            <a:avLst/>
          </a:prstGeom>
          <a:noFill/>
        </p:spPr>
      </p:pic>
      <p:pic>
        <p:nvPicPr>
          <p:cNvPr id="1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907759" y="4637315"/>
            <a:ext cx="235745" cy="391894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4907759" y="5294543"/>
            <a:ext cx="235745" cy="391894"/>
          </a:xfrm>
          <a:prstGeom prst="rect">
            <a:avLst/>
          </a:prstGeom>
          <a:noFill/>
        </p:spPr>
      </p:pic>
      <p:pic>
        <p:nvPicPr>
          <p:cNvPr id="1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13460" y="3792307"/>
            <a:ext cx="235745" cy="39189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57158" y="4137256"/>
            <a:ext cx="697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4643438" y="4214811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6" name="Straight Arrow Connector 15"/>
          <p:cNvCxnSpPr>
            <a:endCxn id="37" idx="0"/>
          </p:cNvCxnSpPr>
          <p:nvPr/>
        </p:nvCxnSpPr>
        <p:spPr>
          <a:xfrm>
            <a:off x="900087" y="4043366"/>
            <a:ext cx="1234449" cy="95727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4" idx="0"/>
          </p:cNvCxnSpPr>
          <p:nvPr/>
        </p:nvCxnSpPr>
        <p:spPr>
          <a:xfrm>
            <a:off x="758640" y="4747539"/>
            <a:ext cx="1095859" cy="25309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30" idx="2"/>
          </p:cNvCxnSpPr>
          <p:nvPr/>
        </p:nvCxnSpPr>
        <p:spPr>
          <a:xfrm flipV="1">
            <a:off x="711490" y="5160657"/>
            <a:ext cx="582935" cy="4788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32" idx="2"/>
          </p:cNvCxnSpPr>
          <p:nvPr/>
        </p:nvCxnSpPr>
        <p:spPr>
          <a:xfrm rot="5400000" flipH="1" flipV="1">
            <a:off x="645668" y="5367927"/>
            <a:ext cx="1136064" cy="7215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9" idx="0"/>
          </p:cNvCxnSpPr>
          <p:nvPr/>
        </p:nvCxnSpPr>
        <p:spPr>
          <a:xfrm rot="5400000" flipH="1" flipV="1">
            <a:off x="4066729" y="4348203"/>
            <a:ext cx="863380" cy="4414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7" idx="0"/>
          </p:cNvCxnSpPr>
          <p:nvPr/>
        </p:nvCxnSpPr>
        <p:spPr>
          <a:xfrm rot="5400000" flipH="1" flipV="1">
            <a:off x="4185826" y="4420150"/>
            <a:ext cx="112262" cy="10487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6" idx="2"/>
          </p:cNvCxnSpPr>
          <p:nvPr/>
        </p:nvCxnSpPr>
        <p:spPr>
          <a:xfrm rot="16200000" flipH="1">
            <a:off x="3956513" y="4641709"/>
            <a:ext cx="338000" cy="13758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8" idx="2"/>
          </p:cNvCxnSpPr>
          <p:nvPr/>
        </p:nvCxnSpPr>
        <p:spPr>
          <a:xfrm rot="16200000" flipH="1">
            <a:off x="3790267" y="5368029"/>
            <a:ext cx="1089118" cy="67437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4414" y="3786190"/>
            <a:ext cx="1913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A-&gt;M: 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Mix</a:t>
            </a:r>
            <a:endParaRPr lang="en-GB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3214678" y="378619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M-&gt;B: </a:t>
            </a:r>
            <a:r>
              <a:rPr lang="en-GB" dirty="0" err="1" smtClean="0"/>
              <a:t>Msg</a:t>
            </a:r>
            <a:endParaRPr lang="en-GB" dirty="0" smtClean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5357818" y="3571876"/>
            <a:ext cx="3481382" cy="71438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GB" sz="3200" dirty="0" smtClean="0"/>
              <a:t>Passive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attack?</a:t>
            </a:r>
            <a:endParaRPr lang="en-GB" sz="32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5500694" y="4443249"/>
            <a:ext cx="33618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The adversary simply counts the</a:t>
            </a:r>
            <a:br>
              <a:rPr lang="en-GB" dirty="0" smtClean="0"/>
            </a:br>
            <a:r>
              <a:rPr lang="en-GB" dirty="0" smtClean="0"/>
              <a:t>number of messages, and assigns</a:t>
            </a:r>
            <a:br>
              <a:rPr lang="en-GB" dirty="0" smtClean="0"/>
            </a:br>
            <a:r>
              <a:rPr lang="en-GB" dirty="0" smtClean="0"/>
              <a:t>to each input the corresponding</a:t>
            </a:r>
            <a:br>
              <a:rPr lang="en-GB" dirty="0" smtClean="0"/>
            </a:br>
            <a:r>
              <a:rPr lang="en-GB" dirty="0" smtClean="0"/>
              <a:t>output.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406" y="6500834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 FIFO = First in, First out</a:t>
            </a:r>
            <a:endParaRPr lang="en-GB" dirty="0"/>
          </a:p>
        </p:txBody>
      </p:sp>
      <p:grpSp>
        <p:nvGrpSpPr>
          <p:cNvPr id="44" name="Group 43"/>
          <p:cNvGrpSpPr/>
          <p:nvPr/>
        </p:nvGrpSpPr>
        <p:grpSpPr>
          <a:xfrm>
            <a:off x="1214414" y="5000636"/>
            <a:ext cx="1000132" cy="160021"/>
            <a:chOff x="6786578" y="2000240"/>
            <a:chExt cx="1785950" cy="285752"/>
          </a:xfrm>
        </p:grpSpPr>
        <p:sp>
          <p:nvSpPr>
            <p:cNvPr id="30" name="Rectangle 29"/>
            <p:cNvSpPr/>
            <p:nvPr/>
          </p:nvSpPr>
          <p:spPr>
            <a:xfrm>
              <a:off x="6786578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286644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786710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286776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Arrow Connector 38"/>
            <p:cNvCxnSpPr>
              <a:stCxn id="30" idx="3"/>
              <a:endCxn id="32" idx="1"/>
            </p:cNvCxnSpPr>
            <p:nvPr/>
          </p:nvCxnSpPr>
          <p:spPr>
            <a:xfrm>
              <a:off x="7072330" y="214311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2" idx="3"/>
              <a:endCxn id="34" idx="1"/>
            </p:cNvCxnSpPr>
            <p:nvPr/>
          </p:nvCxnSpPr>
          <p:spPr>
            <a:xfrm>
              <a:off x="7572396" y="214311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4" idx="3"/>
              <a:endCxn id="37" idx="1"/>
            </p:cNvCxnSpPr>
            <p:nvPr/>
          </p:nvCxnSpPr>
          <p:spPr>
            <a:xfrm>
              <a:off x="8072462" y="214311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3357554" y="5000636"/>
            <a:ext cx="1000132" cy="160021"/>
            <a:chOff x="6786578" y="2000240"/>
            <a:chExt cx="1785950" cy="285752"/>
          </a:xfrm>
        </p:grpSpPr>
        <p:sp>
          <p:nvSpPr>
            <p:cNvPr id="46" name="Rectangle 45"/>
            <p:cNvSpPr/>
            <p:nvPr/>
          </p:nvSpPr>
          <p:spPr>
            <a:xfrm>
              <a:off x="6786578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286644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786710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286776" y="2000240"/>
              <a:ext cx="285752" cy="285752"/>
            </a:xfrm>
            <a:prstGeom prst="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0" name="Straight Arrow Connector 49"/>
            <p:cNvCxnSpPr>
              <a:stCxn id="46" idx="3"/>
              <a:endCxn id="47" idx="1"/>
            </p:cNvCxnSpPr>
            <p:nvPr/>
          </p:nvCxnSpPr>
          <p:spPr>
            <a:xfrm>
              <a:off x="7072330" y="214311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7" idx="3"/>
              <a:endCxn id="48" idx="1"/>
            </p:cNvCxnSpPr>
            <p:nvPr/>
          </p:nvCxnSpPr>
          <p:spPr>
            <a:xfrm>
              <a:off x="7572396" y="214311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stCxn id="48" idx="3"/>
              <a:endCxn id="49" idx="1"/>
            </p:cNvCxnSpPr>
            <p:nvPr/>
          </p:nvCxnSpPr>
          <p:spPr>
            <a:xfrm>
              <a:off x="8072462" y="2143116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Lessons from broken design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Mix strategies – ‘mix’ messages together</a:t>
            </a:r>
          </a:p>
          <a:p>
            <a:pPr lvl="1"/>
            <a:r>
              <a:rPr lang="en-GB" dirty="0" smtClean="0"/>
              <a:t>Threshold mix: wait for N messages and output them in a random order.</a:t>
            </a:r>
          </a:p>
          <a:p>
            <a:pPr lvl="1"/>
            <a:r>
              <a:rPr lang="en-GB" dirty="0" smtClean="0"/>
              <a:t>Pool mix: Pool of n messages; wait for N inputs; output N out of </a:t>
            </a:r>
            <a:r>
              <a:rPr lang="en-GB" dirty="0" err="1" smtClean="0"/>
              <a:t>N+n</a:t>
            </a:r>
            <a:r>
              <a:rPr lang="en-GB" dirty="0" smtClean="0"/>
              <a:t>; keep remaining n in pool.</a:t>
            </a:r>
          </a:p>
          <a:p>
            <a:pPr lvl="1"/>
            <a:r>
              <a:rPr lang="en-GB" sz="2000" dirty="0" smtClean="0"/>
              <a:t>Timed, random delay, ...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dirty="0" smtClean="0"/>
              <a:t>Anonymity security relies on </a:t>
            </a:r>
            <a:r>
              <a:rPr lang="en-GB" i="1" dirty="0" smtClean="0"/>
              <a:t>others</a:t>
            </a:r>
          </a:p>
          <a:p>
            <a:pPr lvl="1"/>
            <a:r>
              <a:rPr lang="en-GB" dirty="0" smtClean="0"/>
              <a:t>Mix honest – Problem 1</a:t>
            </a:r>
          </a:p>
          <a:p>
            <a:pPr lvl="1"/>
            <a:r>
              <a:rPr lang="en-GB" dirty="0" smtClean="0"/>
              <a:t>Other sender-receiver pairs to hide amongst – Problem 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Distributing mixing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Rely on more mixes – good idea</a:t>
            </a:r>
          </a:p>
          <a:p>
            <a:pPr lvl="1"/>
            <a:r>
              <a:rPr lang="en-GB" dirty="0" smtClean="0"/>
              <a:t>Distributing trust – some could be dishonest</a:t>
            </a:r>
          </a:p>
          <a:p>
            <a:pPr lvl="1"/>
            <a:r>
              <a:rPr lang="en-GB" dirty="0" smtClean="0"/>
              <a:t>Distributing load – fewer messages per mix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Two extremes</a:t>
            </a:r>
          </a:p>
          <a:p>
            <a:pPr lvl="1"/>
            <a:r>
              <a:rPr lang="en-GB" dirty="0" smtClean="0"/>
              <a:t>Mix Cascades</a:t>
            </a:r>
          </a:p>
          <a:p>
            <a:pPr lvl="2"/>
            <a:r>
              <a:rPr lang="en-GB" dirty="0" smtClean="0"/>
              <a:t>All messages are routed through a preset mix sequence</a:t>
            </a:r>
          </a:p>
          <a:p>
            <a:pPr lvl="2"/>
            <a:r>
              <a:rPr lang="en-GB" dirty="0" smtClean="0"/>
              <a:t>Good for anonymity – poor load balancing</a:t>
            </a:r>
          </a:p>
          <a:p>
            <a:pPr lvl="1"/>
            <a:r>
              <a:rPr lang="en-GB" dirty="0" smtClean="0"/>
              <a:t>Free routing</a:t>
            </a:r>
          </a:p>
          <a:p>
            <a:pPr lvl="2"/>
            <a:r>
              <a:rPr lang="en-GB" dirty="0" smtClean="0"/>
              <a:t>Each message is routed through a random sequence of mixes</a:t>
            </a:r>
          </a:p>
          <a:p>
            <a:pPr lvl="2"/>
            <a:r>
              <a:rPr lang="en-GB" dirty="0" smtClean="0"/>
              <a:t>Security parameter: L then length of the sequence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 identity today (contd.)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anonymity</a:t>
            </a:r>
            <a:endParaRPr lang="en-GB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Weak identifiers everywhere:</a:t>
            </a:r>
          </a:p>
          <a:p>
            <a:pPr lvl="1"/>
            <a:r>
              <a:rPr lang="en-GB" dirty="0" smtClean="0"/>
              <a:t>IP, MAC</a:t>
            </a:r>
          </a:p>
          <a:p>
            <a:pPr lvl="1"/>
            <a:r>
              <a:rPr lang="en-GB" dirty="0" smtClean="0"/>
              <a:t>Logging at all levels</a:t>
            </a:r>
          </a:p>
          <a:p>
            <a:pPr lvl="1"/>
            <a:r>
              <a:rPr lang="en-GB" dirty="0" smtClean="0"/>
              <a:t>Login names / authentication</a:t>
            </a:r>
          </a:p>
          <a:p>
            <a:pPr lvl="1"/>
            <a:r>
              <a:rPr lang="en-GB" dirty="0" smtClean="0"/>
              <a:t>PK certificates in clear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Also:</a:t>
            </a:r>
          </a:p>
          <a:p>
            <a:pPr lvl="1"/>
            <a:r>
              <a:rPr lang="en-GB" dirty="0" smtClean="0"/>
              <a:t>Location data leaked</a:t>
            </a:r>
          </a:p>
          <a:p>
            <a:pPr lvl="1"/>
            <a:r>
              <a:rPr lang="en-GB" dirty="0" smtClean="0"/>
              <a:t>Application data leakage</a:t>
            </a:r>
            <a:endParaRPr lang="en-GB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No identification</a:t>
            </a:r>
            <a:endParaRPr lang="en-GB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Weak identifiers easy to modulate</a:t>
            </a:r>
          </a:p>
          <a:p>
            <a:pPr lvl="1"/>
            <a:r>
              <a:rPr lang="en-GB" dirty="0" smtClean="0"/>
              <a:t>Expensive / unreliable logs.</a:t>
            </a:r>
          </a:p>
          <a:p>
            <a:pPr lvl="1"/>
            <a:r>
              <a:rPr lang="en-GB" dirty="0" smtClean="0"/>
              <a:t>IP / MAC address changes</a:t>
            </a:r>
          </a:p>
          <a:p>
            <a:pPr lvl="1"/>
            <a:r>
              <a:rPr lang="en-GB" dirty="0" smtClean="0"/>
              <a:t>Open </a:t>
            </a:r>
            <a:r>
              <a:rPr lang="en-GB" dirty="0" err="1" smtClean="0"/>
              <a:t>wifi</a:t>
            </a:r>
            <a:r>
              <a:rPr lang="en-GB" dirty="0" smtClean="0"/>
              <a:t> access points</a:t>
            </a:r>
          </a:p>
          <a:p>
            <a:pPr lvl="1"/>
            <a:r>
              <a:rPr lang="en-GB" dirty="0" err="1" smtClean="0"/>
              <a:t>Botnets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Partial solution</a:t>
            </a:r>
          </a:p>
          <a:p>
            <a:pPr lvl="1"/>
            <a:r>
              <a:rPr lang="en-GB" dirty="0" smtClean="0"/>
              <a:t>Authentication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Open issues:</a:t>
            </a:r>
          </a:p>
          <a:p>
            <a:pPr lvl="1"/>
            <a:r>
              <a:rPr lang="en-GB" dirty="0" err="1" smtClean="0"/>
              <a:t>DoS</a:t>
            </a:r>
            <a:r>
              <a:rPr lang="en-GB" dirty="0" smtClean="0"/>
              <a:t> and network level attacks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free route example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357686" y="3214686"/>
            <a:ext cx="428628" cy="428628"/>
          </a:xfrm>
          <a:prstGeom prst="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accent6"/>
                </a:solidFill>
              </a:rPr>
              <a:t>M</a:t>
            </a:r>
            <a:r>
              <a:rPr lang="en-GB" sz="1600" b="1" baseline="-25000" dirty="0" smtClean="0">
                <a:solidFill>
                  <a:schemeClr val="accent6"/>
                </a:solidFill>
              </a:rPr>
              <a:t>1</a:t>
            </a:r>
            <a:endParaRPr lang="en-GB" sz="1600" b="1" baseline="-25000" dirty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86380" y="3714752"/>
            <a:ext cx="428628" cy="42862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</a:t>
            </a:r>
            <a:r>
              <a:rPr lang="en-GB" sz="1600" baseline="-25000" dirty="0" smtClean="0"/>
              <a:t>3</a:t>
            </a:r>
            <a:endParaRPr lang="en-GB" sz="1600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4429124" y="4214818"/>
            <a:ext cx="428628" cy="428628"/>
          </a:xfrm>
          <a:prstGeom prst="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accent6"/>
                </a:solidFill>
              </a:rPr>
              <a:t>M</a:t>
            </a:r>
            <a:r>
              <a:rPr lang="en-GB" sz="1600" b="1" baseline="-25000" dirty="0" smtClean="0">
                <a:solidFill>
                  <a:schemeClr val="accent6"/>
                </a:solidFill>
              </a:rPr>
              <a:t>4</a:t>
            </a:r>
            <a:endParaRPr lang="en-GB" sz="1600" b="1" baseline="-25000" dirty="0">
              <a:solidFill>
                <a:schemeClr val="accent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0430" y="3571876"/>
            <a:ext cx="428628" cy="428628"/>
          </a:xfrm>
          <a:prstGeom prst="rect">
            <a:avLst/>
          </a:prstGeom>
          <a:ln w="28575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accent6"/>
                </a:solidFill>
              </a:rPr>
              <a:t>M</a:t>
            </a:r>
            <a:r>
              <a:rPr lang="en-GB" sz="1600" b="1" baseline="-25000" dirty="0" smtClean="0">
                <a:solidFill>
                  <a:schemeClr val="accent6"/>
                </a:solidFill>
              </a:rPr>
              <a:t>2</a:t>
            </a:r>
            <a:endParaRPr lang="en-GB" sz="1600" b="1" baseline="-25000" dirty="0">
              <a:solidFill>
                <a:schemeClr val="accent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71868" y="4572008"/>
            <a:ext cx="428628" cy="42862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</a:t>
            </a:r>
            <a:r>
              <a:rPr lang="en-GB" sz="1600" baseline="-25000" dirty="0" smtClean="0"/>
              <a:t>5</a:t>
            </a:r>
            <a:endParaRPr lang="en-GB" sz="1600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5286380" y="4714884"/>
            <a:ext cx="428628" cy="42862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</a:t>
            </a:r>
            <a:r>
              <a:rPr lang="en-GB" sz="1600" baseline="-25000" dirty="0" smtClean="0"/>
              <a:t>6</a:t>
            </a:r>
            <a:endParaRPr lang="en-GB" sz="1600" baseline="-25000" dirty="0"/>
          </a:p>
        </p:txBody>
      </p:sp>
      <p:sp>
        <p:nvSpPr>
          <p:cNvPr id="10" name="Rectangle 9"/>
          <p:cNvSpPr/>
          <p:nvPr/>
        </p:nvSpPr>
        <p:spPr>
          <a:xfrm>
            <a:off x="4429124" y="5214950"/>
            <a:ext cx="428628" cy="42862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M</a:t>
            </a:r>
            <a:r>
              <a:rPr lang="en-GB" sz="1600" baseline="-25000" dirty="0" smtClean="0"/>
              <a:t>7</a:t>
            </a:r>
            <a:endParaRPr lang="en-GB" sz="1600" baseline="-25000" dirty="0"/>
          </a:p>
        </p:txBody>
      </p:sp>
      <p:cxnSp>
        <p:nvCxnSpPr>
          <p:cNvPr id="13" name="Straight Arrow Connector 12"/>
          <p:cNvCxnSpPr>
            <a:stCxn id="7" idx="3"/>
            <a:endCxn id="4" idx="1"/>
          </p:cNvCxnSpPr>
          <p:nvPr/>
        </p:nvCxnSpPr>
        <p:spPr>
          <a:xfrm flipV="1">
            <a:off x="3929058" y="3429000"/>
            <a:ext cx="428628" cy="35719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6" idx="1"/>
          </p:cNvCxnSpPr>
          <p:nvPr/>
        </p:nvCxnSpPr>
        <p:spPr>
          <a:xfrm>
            <a:off x="3929058" y="3786190"/>
            <a:ext cx="500066" cy="642942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6" idx="1"/>
          </p:cNvCxnSpPr>
          <p:nvPr/>
        </p:nvCxnSpPr>
        <p:spPr>
          <a:xfrm flipV="1">
            <a:off x="4000496" y="4429132"/>
            <a:ext cx="428628" cy="35719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3"/>
            <a:endCxn id="5" idx="1"/>
          </p:cNvCxnSpPr>
          <p:nvPr/>
        </p:nvCxnSpPr>
        <p:spPr>
          <a:xfrm>
            <a:off x="4786314" y="3429000"/>
            <a:ext cx="500066" cy="50006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5" idx="1"/>
          </p:cNvCxnSpPr>
          <p:nvPr/>
        </p:nvCxnSpPr>
        <p:spPr>
          <a:xfrm flipV="1">
            <a:off x="4857752" y="3929066"/>
            <a:ext cx="428628" cy="50006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  <a:endCxn id="9" idx="1"/>
          </p:cNvCxnSpPr>
          <p:nvPr/>
        </p:nvCxnSpPr>
        <p:spPr>
          <a:xfrm>
            <a:off x="4857752" y="4429132"/>
            <a:ext cx="428628" cy="50006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3"/>
            <a:endCxn id="9" idx="1"/>
          </p:cNvCxnSpPr>
          <p:nvPr/>
        </p:nvCxnSpPr>
        <p:spPr>
          <a:xfrm flipV="1">
            <a:off x="4857752" y="4929198"/>
            <a:ext cx="428628" cy="500066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10" idx="1"/>
          </p:cNvCxnSpPr>
          <p:nvPr/>
        </p:nvCxnSpPr>
        <p:spPr>
          <a:xfrm rot="16200000" flipH="1">
            <a:off x="3893339" y="4893479"/>
            <a:ext cx="428628" cy="6429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0"/>
            <a:endCxn id="7" idx="2"/>
          </p:cNvCxnSpPr>
          <p:nvPr/>
        </p:nvCxnSpPr>
        <p:spPr>
          <a:xfrm rot="16200000" flipV="1">
            <a:off x="3464711" y="4250537"/>
            <a:ext cx="571504" cy="7143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2"/>
            <a:endCxn id="9" idx="0"/>
          </p:cNvCxnSpPr>
          <p:nvPr/>
        </p:nvCxnSpPr>
        <p:spPr>
          <a:xfrm rot="5400000">
            <a:off x="5214942" y="4429132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" idx="2"/>
            <a:endCxn id="10" idx="0"/>
          </p:cNvCxnSpPr>
          <p:nvPr/>
        </p:nvCxnSpPr>
        <p:spPr>
          <a:xfrm rot="5400000">
            <a:off x="4357686" y="492919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4" idx="2"/>
            <a:endCxn id="6" idx="0"/>
          </p:cNvCxnSpPr>
          <p:nvPr/>
        </p:nvCxnSpPr>
        <p:spPr>
          <a:xfrm rot="16200000" flipH="1">
            <a:off x="4321967" y="3893347"/>
            <a:ext cx="571504" cy="71438"/>
          </a:xfrm>
          <a:prstGeom prst="straightConnector1">
            <a:avLst/>
          </a:prstGeom>
          <a:ln w="28575">
            <a:solidFill>
              <a:schemeClr val="accent6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928794" y="5715016"/>
            <a:ext cx="357190" cy="596361"/>
          </a:xfrm>
          <a:prstGeom prst="rect">
            <a:avLst/>
          </a:prstGeom>
          <a:noFill/>
        </p:spPr>
      </p:pic>
      <p:pic>
        <p:nvPicPr>
          <p:cNvPr id="39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714480" y="3357562"/>
            <a:ext cx="357190" cy="596361"/>
          </a:xfrm>
          <a:prstGeom prst="rect">
            <a:avLst/>
          </a:prstGeom>
          <a:noFill/>
        </p:spPr>
      </p:pic>
      <p:pic>
        <p:nvPicPr>
          <p:cNvPr id="40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1714480" y="4643446"/>
            <a:ext cx="357190" cy="596361"/>
          </a:xfrm>
          <a:prstGeom prst="rect">
            <a:avLst/>
          </a:prstGeom>
          <a:noFill/>
        </p:spPr>
      </p:pic>
      <p:pic>
        <p:nvPicPr>
          <p:cNvPr id="4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0431" y="2071678"/>
            <a:ext cx="357190" cy="596361"/>
          </a:xfrm>
          <a:prstGeom prst="rect">
            <a:avLst/>
          </a:prstGeom>
          <a:noFill/>
        </p:spPr>
      </p:pic>
      <p:sp>
        <p:nvSpPr>
          <p:cNvPr id="42" name="TextBox 41"/>
          <p:cNvSpPr txBox="1"/>
          <p:nvPr/>
        </p:nvSpPr>
        <p:spPr>
          <a:xfrm>
            <a:off x="1847555" y="27146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pic>
        <p:nvPicPr>
          <p:cNvPr id="43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6572264" y="5668435"/>
            <a:ext cx="357190" cy="596361"/>
          </a:xfrm>
          <a:prstGeom prst="rect">
            <a:avLst/>
          </a:prstGeom>
          <a:noFill/>
        </p:spPr>
      </p:pic>
      <p:pic>
        <p:nvPicPr>
          <p:cNvPr id="44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6786578" y="3500438"/>
            <a:ext cx="357190" cy="596361"/>
          </a:xfrm>
          <a:prstGeom prst="rect">
            <a:avLst/>
          </a:prstGeom>
          <a:noFill/>
        </p:spPr>
      </p:pic>
      <p:pic>
        <p:nvPicPr>
          <p:cNvPr id="4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6786578" y="4500570"/>
            <a:ext cx="357190" cy="596361"/>
          </a:xfrm>
          <a:prstGeom prst="rect">
            <a:avLst/>
          </a:prstGeom>
          <a:noFill/>
        </p:spPr>
      </p:pic>
      <p:pic>
        <p:nvPicPr>
          <p:cNvPr id="4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643702" y="2214554"/>
            <a:ext cx="357190" cy="596361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6500826" y="2857496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49" name="Straight Arrow Connector 48"/>
          <p:cNvCxnSpPr>
            <a:endCxn id="7" idx="0"/>
          </p:cNvCxnSpPr>
          <p:nvPr/>
        </p:nvCxnSpPr>
        <p:spPr>
          <a:xfrm>
            <a:off x="2428860" y="2500306"/>
            <a:ext cx="1285884" cy="107157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7" idx="1"/>
          </p:cNvCxnSpPr>
          <p:nvPr/>
        </p:nvCxnSpPr>
        <p:spPr>
          <a:xfrm>
            <a:off x="2143108" y="3786190"/>
            <a:ext cx="135732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8" idx="1"/>
          </p:cNvCxnSpPr>
          <p:nvPr/>
        </p:nvCxnSpPr>
        <p:spPr>
          <a:xfrm flipV="1">
            <a:off x="2143108" y="4786322"/>
            <a:ext cx="1428760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8" idx="2"/>
          </p:cNvCxnSpPr>
          <p:nvPr/>
        </p:nvCxnSpPr>
        <p:spPr>
          <a:xfrm flipV="1">
            <a:off x="2357422" y="5000636"/>
            <a:ext cx="1428760" cy="10715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4" idx="3"/>
          </p:cNvCxnSpPr>
          <p:nvPr/>
        </p:nvCxnSpPr>
        <p:spPr>
          <a:xfrm flipV="1">
            <a:off x="4786314" y="2786058"/>
            <a:ext cx="1643074" cy="642942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" idx="3"/>
          </p:cNvCxnSpPr>
          <p:nvPr/>
        </p:nvCxnSpPr>
        <p:spPr>
          <a:xfrm flipV="1">
            <a:off x="5715008" y="3857628"/>
            <a:ext cx="928694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9" idx="3"/>
          </p:cNvCxnSpPr>
          <p:nvPr/>
        </p:nvCxnSpPr>
        <p:spPr>
          <a:xfrm flipV="1">
            <a:off x="5715008" y="4857760"/>
            <a:ext cx="857256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9" idx="2"/>
          </p:cNvCxnSpPr>
          <p:nvPr/>
        </p:nvCxnSpPr>
        <p:spPr>
          <a:xfrm rot="16200000" flipH="1">
            <a:off x="5572132" y="5072074"/>
            <a:ext cx="857256" cy="10001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929058" y="2500306"/>
            <a:ext cx="1375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Free route</a:t>
            </a:r>
          </a:p>
          <a:p>
            <a:pPr algn="ctr"/>
            <a:r>
              <a:rPr lang="en-GB" dirty="0" smtClean="0"/>
              <a:t>mix network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3214678" y="2428868"/>
            <a:ext cx="2714644" cy="3429024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The Mix</a:t>
            </a:r>
          </a:p>
          <a:p>
            <a:pPr algn="ctr"/>
            <a:endParaRPr lang="en-GB" sz="4000" dirty="0" smtClean="0"/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(The adversary should</a:t>
            </a:r>
            <a:br>
              <a:rPr lang="en-GB" dirty="0" smtClean="0"/>
            </a:br>
            <a:r>
              <a:rPr lang="en-GB" dirty="0" smtClean="0"/>
              <a:t>get no more information</a:t>
            </a:r>
            <a:br>
              <a:rPr lang="en-GB" dirty="0" smtClean="0"/>
            </a:br>
            <a:r>
              <a:rPr lang="en-GB" dirty="0" smtClean="0"/>
              <a:t>than before!)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2571736" y="1643050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A-&gt;M</a:t>
            </a:r>
            <a:r>
              <a:rPr lang="en-GB" baseline="-25000" dirty="0" smtClean="0"/>
              <a:t>2</a:t>
            </a:r>
            <a:r>
              <a:rPr lang="en-GB" dirty="0" smtClean="0"/>
              <a:t>: {M</a:t>
            </a:r>
            <a:r>
              <a:rPr lang="en-GB" baseline="-25000" dirty="0" smtClean="0"/>
              <a:t>4</a:t>
            </a:r>
            <a:r>
              <a:rPr lang="en-GB" dirty="0" smtClean="0"/>
              <a:t>, {M</a:t>
            </a:r>
            <a:r>
              <a:rPr lang="en-GB" baseline="-25000" dirty="0" smtClean="0"/>
              <a:t>1</a:t>
            </a:r>
            <a:r>
              <a:rPr lang="en-GB" dirty="0" smtClean="0"/>
              <a:t>,{B,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M1</a:t>
            </a:r>
            <a:r>
              <a:rPr lang="en-GB" dirty="0" smtClean="0"/>
              <a:t>}</a:t>
            </a:r>
            <a:r>
              <a:rPr lang="en-GB" baseline="-25000" dirty="0" smtClean="0"/>
              <a:t>M4</a:t>
            </a:r>
            <a:r>
              <a:rPr lang="en-GB" dirty="0" smtClean="0"/>
              <a:t>}</a:t>
            </a:r>
            <a:r>
              <a:rPr lang="en-GB" baseline="-25000" dirty="0" smtClean="0"/>
              <a:t>M2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 route mix networks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Bitwise unlinkability</a:t>
            </a:r>
          </a:p>
          <a:p>
            <a:pPr lvl="1"/>
            <a:r>
              <a:rPr lang="en-GB" dirty="0" smtClean="0"/>
              <a:t>Length invariance</a:t>
            </a:r>
          </a:p>
          <a:p>
            <a:pPr lvl="1"/>
            <a:r>
              <a:rPr lang="en-GB" dirty="0" smtClean="0"/>
              <a:t>Replay prevention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Additional requirements – corrupt mixes</a:t>
            </a:r>
          </a:p>
          <a:p>
            <a:pPr lvl="1"/>
            <a:r>
              <a:rPr lang="en-GB" dirty="0" smtClean="0"/>
              <a:t>Hide the total length of the route</a:t>
            </a:r>
          </a:p>
          <a:p>
            <a:pPr lvl="1"/>
            <a:r>
              <a:rPr lang="en-GB" dirty="0" smtClean="0"/>
              <a:t>Hide the step number</a:t>
            </a:r>
          </a:p>
          <a:p>
            <a:pPr lvl="1"/>
            <a:r>
              <a:rPr lang="en-GB" dirty="0" smtClean="0"/>
              <a:t>(From the mix itself!)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Length of paths?</a:t>
            </a:r>
          </a:p>
          <a:p>
            <a:pPr lvl="1"/>
            <a:r>
              <a:rPr lang="en-GB" dirty="0" smtClean="0"/>
              <a:t>Good mixing in O(log(|Mix|)) steps = log(|Mix|) cost</a:t>
            </a:r>
          </a:p>
          <a:p>
            <a:pPr lvl="1"/>
            <a:r>
              <a:rPr lang="en-GB" dirty="0" smtClean="0"/>
              <a:t>Cascades: O(|Mix|)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We can manage “Problem 1 – trusting a mix”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2 – who are the others?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(n-1) attack – active attack</a:t>
            </a:r>
          </a:p>
          <a:p>
            <a:pPr lvl="1"/>
            <a:r>
              <a:rPr lang="en-GB" dirty="0" smtClean="0"/>
              <a:t>Wait or flush the mix.</a:t>
            </a:r>
          </a:p>
          <a:p>
            <a:pPr lvl="1"/>
            <a:r>
              <a:rPr lang="en-GB" dirty="0" smtClean="0"/>
              <a:t>Block all incoming messages (trickle) and injects own messages (flood) until Alice’s message is out.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076220" y="4857753"/>
            <a:ext cx="848683" cy="938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Mix</a:t>
            </a:r>
          </a:p>
        </p:txBody>
      </p:sp>
      <p:pic>
        <p:nvPicPr>
          <p:cNvPr id="5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121677" y="6251816"/>
            <a:ext cx="235745" cy="391894"/>
          </a:xfrm>
          <a:prstGeom prst="rect">
            <a:avLst/>
          </a:prstGeom>
          <a:noFill/>
        </p:spPr>
      </p:pic>
      <p:pic>
        <p:nvPicPr>
          <p:cNvPr id="6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143108" y="4810808"/>
            <a:ext cx="235745" cy="391894"/>
          </a:xfrm>
          <a:prstGeom prst="rect">
            <a:avLst/>
          </a:prstGeom>
          <a:noFill/>
        </p:spPr>
      </p:pic>
      <p:pic>
        <p:nvPicPr>
          <p:cNvPr id="7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2143108" y="5655815"/>
            <a:ext cx="235745" cy="391894"/>
          </a:xfrm>
          <a:prstGeom prst="rect">
            <a:avLst/>
          </a:prstGeom>
          <a:noFill/>
        </p:spPr>
      </p:pic>
      <p:pic>
        <p:nvPicPr>
          <p:cNvPr id="8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5236" y="3965800"/>
            <a:ext cx="235745" cy="391894"/>
          </a:xfrm>
          <a:prstGeom prst="rect">
            <a:avLst/>
          </a:prstGeom>
          <a:noFill/>
        </p:spPr>
      </p:pic>
      <p:pic>
        <p:nvPicPr>
          <p:cNvPr id="1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27972" y="4043355"/>
            <a:ext cx="235745" cy="39189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071670" y="4388304"/>
            <a:ext cx="697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357950" y="4465859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614599" y="4294414"/>
            <a:ext cx="1461621" cy="79806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473152" y="4998587"/>
            <a:ext cx="527212" cy="28780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426002" y="5751750"/>
            <a:ext cx="645800" cy="1387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00298" y="6108940"/>
            <a:ext cx="504352" cy="295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924904" y="4388304"/>
            <a:ext cx="1508771" cy="6572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3"/>
          </p:cNvCxnSpPr>
          <p:nvPr/>
        </p:nvCxnSpPr>
        <p:spPr>
          <a:xfrm flipV="1">
            <a:off x="4924903" y="5323122"/>
            <a:ext cx="575791" cy="408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924904" y="5535398"/>
            <a:ext cx="575790" cy="203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924904" y="5727253"/>
            <a:ext cx="575790" cy="2449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050371" y="5194704"/>
            <a:ext cx="592935" cy="985674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2857488" y="6180378"/>
            <a:ext cx="100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Attacker</a:t>
            </a:r>
            <a:endParaRPr lang="en-GB" dirty="0"/>
          </a:p>
        </p:txBody>
      </p:sp>
      <p:cxnSp>
        <p:nvCxnSpPr>
          <p:cNvPr id="33" name="Straight Arrow Connector 32"/>
          <p:cNvCxnSpPr>
            <a:endCxn id="4" idx="1"/>
          </p:cNvCxnSpPr>
          <p:nvPr/>
        </p:nvCxnSpPr>
        <p:spPr>
          <a:xfrm>
            <a:off x="3714744" y="5323123"/>
            <a:ext cx="361476" cy="407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14744" y="5537436"/>
            <a:ext cx="35719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714744" y="5750162"/>
            <a:ext cx="357190" cy="158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C:\Users\gdane\Pictures\Microsoft Clip Organizer\j0280074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43570" y="5180246"/>
            <a:ext cx="592935" cy="985674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7572396" y="5214950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n</a:t>
            </a:r>
            <a:endParaRPr lang="en-GB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flipH="1">
            <a:off x="7572396" y="400050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Mitigating the (n-1)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Strong identification to ensure distinct identities</a:t>
            </a:r>
          </a:p>
          <a:p>
            <a:pPr lvl="1"/>
            <a:r>
              <a:rPr lang="en-GB" dirty="0" smtClean="0"/>
              <a:t>Problem: user adoption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Message expiry</a:t>
            </a:r>
          </a:p>
          <a:p>
            <a:pPr lvl="1"/>
            <a:r>
              <a:rPr lang="en-GB" dirty="0" smtClean="0"/>
              <a:t>Messages are discarded after a deadline</a:t>
            </a:r>
          </a:p>
          <a:p>
            <a:pPr lvl="1"/>
            <a:r>
              <a:rPr lang="en-GB" dirty="0" smtClean="0"/>
              <a:t>Prevents the adversary from flushing the mix, and injecting messages unnoticed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Heartbeat traffic</a:t>
            </a:r>
          </a:p>
          <a:p>
            <a:pPr lvl="1"/>
            <a:r>
              <a:rPr lang="en-GB" dirty="0" smtClean="0"/>
              <a:t>Mixes route messages in a loop back to themselves</a:t>
            </a:r>
          </a:p>
          <a:p>
            <a:pPr lvl="1"/>
            <a:r>
              <a:rPr lang="en-GB" dirty="0" smtClean="0"/>
              <a:t>Detect whether an adversary is blocking messages</a:t>
            </a:r>
          </a:p>
          <a:p>
            <a:pPr lvl="1"/>
            <a:r>
              <a:rPr lang="en-GB" dirty="0" smtClean="0"/>
              <a:t>Forces adversary to subvert everyone, all the time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General instance of the “Sybil Attack”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Robustness to </a:t>
            </a:r>
            <a:r>
              <a:rPr lang="en-GB" dirty="0" err="1" smtClean="0"/>
              <a:t>DoS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Malicious mixes may be dropping messages</a:t>
            </a:r>
          </a:p>
          <a:p>
            <a:pPr lvl="1"/>
            <a:r>
              <a:rPr lang="en-GB" dirty="0" smtClean="0"/>
              <a:t>Special problem in elections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Original idea: receipts (unworkable)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Two key strategies to prevent </a:t>
            </a:r>
            <a:r>
              <a:rPr lang="en-GB" dirty="0" err="1" smtClean="0"/>
              <a:t>DoS</a:t>
            </a:r>
            <a:endParaRPr lang="en-GB" dirty="0" smtClean="0"/>
          </a:p>
          <a:p>
            <a:pPr lvl="1"/>
            <a:r>
              <a:rPr lang="en-GB" dirty="0" smtClean="0"/>
              <a:t>Provable shuffles</a:t>
            </a:r>
          </a:p>
          <a:p>
            <a:pPr lvl="1"/>
            <a:r>
              <a:rPr lang="en-GB" dirty="0" smtClean="0"/>
              <a:t>Randomized partial checking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Provable shuffles –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Bitwise unlinkability: El-</a:t>
            </a:r>
            <a:r>
              <a:rPr lang="en-GB" dirty="0" err="1" smtClean="0"/>
              <a:t>Gamal</a:t>
            </a:r>
            <a:r>
              <a:rPr lang="en-GB" dirty="0" smtClean="0"/>
              <a:t> re-encryption</a:t>
            </a:r>
          </a:p>
          <a:p>
            <a:pPr lvl="1"/>
            <a:r>
              <a:rPr lang="en-GB" sz="2400" dirty="0" smtClean="0"/>
              <a:t>El-</a:t>
            </a:r>
            <a:r>
              <a:rPr lang="en-GB" sz="2400" dirty="0" err="1" smtClean="0"/>
              <a:t>Gamal</a:t>
            </a:r>
            <a:r>
              <a:rPr lang="en-GB" sz="2400" dirty="0" smtClean="0"/>
              <a:t> public key (g,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x</a:t>
            </a:r>
            <a:r>
              <a:rPr lang="en-GB" sz="2400" dirty="0" smtClean="0"/>
              <a:t>) for private x</a:t>
            </a:r>
          </a:p>
          <a:p>
            <a:pPr lvl="1"/>
            <a:r>
              <a:rPr lang="en-GB" sz="2400" dirty="0" smtClean="0"/>
              <a:t>El-</a:t>
            </a:r>
            <a:r>
              <a:rPr lang="en-GB" sz="2400" dirty="0" err="1" smtClean="0"/>
              <a:t>Gamal</a:t>
            </a:r>
            <a:r>
              <a:rPr lang="en-GB" sz="2400" dirty="0" smtClean="0"/>
              <a:t> encryption (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k</a:t>
            </a:r>
            <a:r>
              <a:rPr lang="en-GB" sz="2400" dirty="0" smtClean="0"/>
              <a:t>,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kx</a:t>
            </a:r>
            <a:r>
              <a:rPr lang="en-GB" sz="2400" dirty="0" smtClean="0"/>
              <a:t> ∙M)</a:t>
            </a:r>
          </a:p>
          <a:p>
            <a:pPr lvl="1"/>
            <a:r>
              <a:rPr lang="en-GB" sz="2400" dirty="0" smtClean="0"/>
              <a:t>El-</a:t>
            </a:r>
            <a:r>
              <a:rPr lang="en-GB" sz="2400" dirty="0" err="1" smtClean="0"/>
              <a:t>Gamal</a:t>
            </a:r>
            <a:r>
              <a:rPr lang="en-GB" sz="2400" dirty="0" smtClean="0"/>
              <a:t> re-encryption (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k</a:t>
            </a:r>
            <a:r>
              <a:rPr lang="en-GB" sz="2400" baseline="30000" dirty="0" smtClean="0"/>
              <a:t>’</a:t>
            </a:r>
            <a:r>
              <a:rPr lang="en-GB" sz="2400" dirty="0" smtClean="0"/>
              <a:t> ∙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k</a:t>
            </a:r>
            <a:r>
              <a:rPr lang="en-GB" sz="2400" dirty="0" smtClean="0"/>
              <a:t> , 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k’x</a:t>
            </a:r>
            <a:r>
              <a:rPr lang="en-GB" sz="2400" dirty="0" err="1" smtClean="0"/>
              <a:t>g</a:t>
            </a:r>
            <a:r>
              <a:rPr lang="en-GB" sz="2400" baseline="30000" dirty="0" err="1" smtClean="0"/>
              <a:t>kx</a:t>
            </a:r>
            <a:r>
              <a:rPr lang="en-GB" sz="2400" dirty="0" smtClean="0"/>
              <a:t> ∙M)</a:t>
            </a:r>
          </a:p>
          <a:p>
            <a:pPr lvl="2"/>
            <a:r>
              <a:rPr lang="en-GB" sz="2000" dirty="0" smtClean="0"/>
              <a:t>No need to know x to re-encrypt</a:t>
            </a:r>
          </a:p>
          <a:p>
            <a:pPr lvl="2"/>
            <a:r>
              <a:rPr lang="en-GB" sz="2000" dirty="0" smtClean="0"/>
              <a:t>Encryption and re-encryption unlinkable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Architecture – re-encryption cascade</a:t>
            </a:r>
          </a:p>
          <a:p>
            <a:pPr lvl="1"/>
            <a:r>
              <a:rPr lang="en-GB" dirty="0" smtClean="0"/>
              <a:t>Output proof of correct shuffle at each step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Provable shuffles – illustrated</a:t>
            </a:r>
            <a:endParaRPr lang="en-GB" dirty="0"/>
          </a:p>
        </p:txBody>
      </p:sp>
      <p:sp>
        <p:nvSpPr>
          <p:cNvPr id="75" name="Content Placeholder 74"/>
          <p:cNvSpPr>
            <a:spLocks noGrp="1"/>
          </p:cNvSpPr>
          <p:nvPr>
            <p:ph idx="1"/>
          </p:nvPr>
        </p:nvSpPr>
        <p:spPr>
          <a:xfrm>
            <a:off x="457200" y="3857628"/>
            <a:ext cx="8229600" cy="2543172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Proof of correct shuffle</a:t>
            </a:r>
          </a:p>
          <a:p>
            <a:pPr lvl="1"/>
            <a:r>
              <a:rPr lang="en-GB" dirty="0" smtClean="0"/>
              <a:t>Outputs are a permutation of the decrypted inputs</a:t>
            </a:r>
          </a:p>
          <a:p>
            <a:pPr lvl="1"/>
            <a:r>
              <a:rPr lang="en-GB" dirty="0" smtClean="0"/>
              <a:t>(Nothing was inserted, dropped, otherwise modified!)</a:t>
            </a:r>
          </a:p>
          <a:p>
            <a:pPr lvl="1"/>
            <a:r>
              <a:rPr lang="en-GB" dirty="0" smtClean="0"/>
              <a:t>Upside: Publicly verifiable – Downside: expensive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00034" y="2071678"/>
            <a:ext cx="1500198" cy="9286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El-</a:t>
            </a:r>
            <a:r>
              <a:rPr lang="en-GB" dirty="0" err="1" smtClean="0">
                <a:solidFill>
                  <a:schemeClr val="tx1"/>
                </a:solidFill>
              </a:rPr>
              <a:t>Gamal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Encryption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00232" y="221455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428860" y="2359018"/>
            <a:ext cx="642942" cy="69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500298" y="2501894"/>
            <a:ext cx="571504" cy="69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500298" y="2644770"/>
            <a:ext cx="571504" cy="141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571736" y="2787646"/>
            <a:ext cx="500066" cy="141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571736" y="2930522"/>
            <a:ext cx="500066" cy="212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071802" y="2071678"/>
            <a:ext cx="785818" cy="9286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Re-enc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57620" y="221455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857620" y="235743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57620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57620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857620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57620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286248" y="2071678"/>
            <a:ext cx="785818" cy="9286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Re-enc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072066" y="221455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072066" y="235743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72066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072066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072066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072066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500694" y="2071678"/>
            <a:ext cx="785818" cy="9286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Re-enc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286512" y="221455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286512" y="235743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286512" y="250030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286512" y="264318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286512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286512" y="292893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715140" y="2071678"/>
            <a:ext cx="1571636" cy="92869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Threshold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Decryption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8286776" y="21431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8286776" y="228599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8286776" y="242886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8286776" y="257174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286776" y="271462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286776" y="285749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71472" y="1643050"/>
            <a:ext cx="1333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Alice’s input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3102982" y="1714488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Mix 1</a:t>
            </a:r>
            <a:endParaRPr lang="en-GB" dirty="0"/>
          </a:p>
        </p:txBody>
      </p:sp>
      <p:sp>
        <p:nvSpPr>
          <p:cNvPr id="73" name="TextBox 72"/>
          <p:cNvSpPr txBox="1"/>
          <p:nvPr/>
        </p:nvSpPr>
        <p:spPr>
          <a:xfrm>
            <a:off x="4317428" y="1714488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Mix 2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5531874" y="1714488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Mix 3</a:t>
            </a:r>
            <a:endParaRPr lang="en-GB" dirty="0"/>
          </a:p>
        </p:txBody>
      </p:sp>
      <p:cxnSp>
        <p:nvCxnSpPr>
          <p:cNvPr id="77" name="Straight Arrow Connector 76"/>
          <p:cNvCxnSpPr>
            <a:stCxn id="17" idx="2"/>
          </p:cNvCxnSpPr>
          <p:nvPr/>
        </p:nvCxnSpPr>
        <p:spPr>
          <a:xfrm rot="16200000" flipH="1">
            <a:off x="3303975" y="3161107"/>
            <a:ext cx="357190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6200000" flipH="1">
            <a:off x="4518421" y="3161108"/>
            <a:ext cx="357190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5768587" y="3161108"/>
            <a:ext cx="357190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rot="16200000" flipH="1">
            <a:off x="7304503" y="3161108"/>
            <a:ext cx="357190" cy="357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3143963" y="335756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Proof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357686" y="335756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Proof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5644293" y="335756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Proof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43768" y="3357562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Proof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Randomized partial checking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Applicable to any mix system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Two round protocol</a:t>
            </a:r>
          </a:p>
          <a:p>
            <a:pPr lvl="1"/>
            <a:r>
              <a:rPr lang="en-GB" dirty="0" smtClean="0"/>
              <a:t>Mix commits to inputs and outputs</a:t>
            </a:r>
          </a:p>
          <a:p>
            <a:pPr lvl="1"/>
            <a:r>
              <a:rPr lang="en-GB" dirty="0" smtClean="0"/>
              <a:t>Gets challenge</a:t>
            </a:r>
          </a:p>
          <a:p>
            <a:pPr lvl="1"/>
            <a:r>
              <a:rPr lang="en-GB" dirty="0" smtClean="0"/>
              <a:t>Reveals half of correspondences at random</a:t>
            </a:r>
          </a:p>
          <a:p>
            <a:pPr lvl="1"/>
            <a:r>
              <a:rPr lang="en-GB" dirty="0" smtClean="0"/>
              <a:t>Everyone checks correctness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Pair mixes to ensure messages get some anonymity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checking – illustrated</a:t>
            </a:r>
            <a:endParaRPr lang="en-GB" dirty="0"/>
          </a:p>
        </p:txBody>
      </p:sp>
      <p:sp>
        <p:nvSpPr>
          <p:cNvPr id="109" name="Content Placeholder 108"/>
          <p:cNvSpPr>
            <a:spLocks noGrp="1"/>
          </p:cNvSpPr>
          <p:nvPr>
            <p:ph idx="1"/>
          </p:nvPr>
        </p:nvSpPr>
        <p:spPr>
          <a:xfrm>
            <a:off x="457200" y="4857760"/>
            <a:ext cx="8258204" cy="1857388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Rogue mix can cheat with probability at most ½</a:t>
            </a:r>
            <a:br>
              <a:rPr lang="en-GB" sz="2800" dirty="0" smtClean="0"/>
            </a:br>
            <a:endParaRPr lang="en-GB" sz="2800" dirty="0" smtClean="0"/>
          </a:p>
          <a:p>
            <a:r>
              <a:rPr lang="en-GB" sz="2800" dirty="0" smtClean="0"/>
              <a:t>Messages are anonymous with overwhelming probability in the length L</a:t>
            </a:r>
          </a:p>
          <a:p>
            <a:pPr lvl="1"/>
            <a:r>
              <a:rPr lang="en-GB" sz="2400" dirty="0" smtClean="0"/>
              <a:t>Even if no pairing is used – safe for L = O(</a:t>
            </a:r>
            <a:r>
              <a:rPr lang="en-GB" sz="2400" dirty="0" err="1" smtClean="0"/>
              <a:t>logN</a:t>
            </a:r>
            <a:r>
              <a:rPr lang="en-GB" sz="2400" dirty="0" smtClean="0"/>
              <a:t>) </a:t>
            </a:r>
            <a:endParaRPr lang="en-GB" sz="24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285852" y="2571744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285852" y="2857496"/>
            <a:ext cx="857256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1285852" y="3143248"/>
            <a:ext cx="857256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285852" y="3429000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285852" y="3714752"/>
            <a:ext cx="857256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285852" y="4000504"/>
            <a:ext cx="8572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143108" y="2285992"/>
            <a:ext cx="1571636" cy="19288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57752" y="2285993"/>
            <a:ext cx="1571636" cy="192882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429388" y="2568528"/>
            <a:ext cx="867972" cy="3216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429388" y="2854280"/>
            <a:ext cx="867972" cy="3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29388" y="3143248"/>
            <a:ext cx="867972" cy="3216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429388" y="3429000"/>
            <a:ext cx="867972" cy="3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429388" y="3714752"/>
            <a:ext cx="867972" cy="32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29388" y="4000504"/>
            <a:ext cx="867972" cy="3216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71736" y="1825217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Mix </a:t>
            </a:r>
            <a:r>
              <a:rPr lang="en-GB" dirty="0" err="1" smtClean="0"/>
              <a:t>i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5275664" y="1825217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Mix i+1</a:t>
            </a:r>
            <a:endParaRPr lang="en-GB" dirty="0"/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4286248" y="2571744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286248" y="2857496"/>
            <a:ext cx="571504" cy="35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286248" y="3143248"/>
            <a:ext cx="571504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286248" y="3429000"/>
            <a:ext cx="571504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286248" y="3714752"/>
            <a:ext cx="571504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286248" y="4000504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714744" y="2571744"/>
            <a:ext cx="571504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714744" y="2857496"/>
            <a:ext cx="571504" cy="3572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3714744" y="314324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3714744" y="3429000"/>
            <a:ext cx="571504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3714744" y="3714752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3714744" y="4000504"/>
            <a:ext cx="571504" cy="158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2143108" y="2857496"/>
            <a:ext cx="1571636" cy="114300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2143108" y="2857496"/>
            <a:ext cx="1571636" cy="285752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2143108" y="2571744"/>
            <a:ext cx="1571636" cy="1143008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4857752" y="3143248"/>
            <a:ext cx="1571636" cy="857256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flipV="1">
            <a:off x="4857752" y="2571744"/>
            <a:ext cx="1571636" cy="857256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4857752" y="3143248"/>
            <a:ext cx="1571636" cy="571504"/>
          </a:xfrm>
          <a:prstGeom prst="straightConnector1">
            <a:avLst/>
          </a:prstGeom>
          <a:ln w="190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2285984" y="4214818"/>
            <a:ext cx="1230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Reveal half</a:t>
            </a:r>
            <a:endParaRPr lang="en-GB" dirty="0"/>
          </a:p>
        </p:txBody>
      </p:sp>
      <p:sp>
        <p:nvSpPr>
          <p:cNvPr id="182" name="TextBox 181"/>
          <p:cNvSpPr txBox="1"/>
          <p:nvPr/>
        </p:nvSpPr>
        <p:spPr>
          <a:xfrm>
            <a:off x="4786314" y="4214818"/>
            <a:ext cx="179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Reveal other half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Receiver anonymity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Cryptographic reply address</a:t>
            </a:r>
            <a:br>
              <a:rPr lang="en-GB" dirty="0" smtClean="0"/>
            </a:br>
            <a:endParaRPr lang="en-GB" sz="1700" dirty="0" smtClean="0"/>
          </a:p>
          <a:p>
            <a:pPr lvl="1"/>
            <a:r>
              <a:rPr lang="en-GB" dirty="0" smtClean="0"/>
              <a:t>Alice sends to bob: M</a:t>
            </a:r>
            <a:r>
              <a:rPr lang="en-GB" baseline="-25000" dirty="0" smtClean="0"/>
              <a:t>1</a:t>
            </a:r>
            <a:r>
              <a:rPr lang="en-GB" dirty="0" smtClean="0"/>
              <a:t>,{M</a:t>
            </a:r>
            <a:r>
              <a:rPr lang="en-GB" baseline="-25000" dirty="0" smtClean="0"/>
              <a:t>2</a:t>
            </a:r>
            <a:r>
              <a:rPr lang="en-GB" dirty="0" smtClean="0"/>
              <a:t>, k</a:t>
            </a:r>
            <a:r>
              <a:rPr lang="en-GB" baseline="-25000" dirty="0" smtClean="0"/>
              <a:t>1</a:t>
            </a:r>
            <a:r>
              <a:rPr lang="en-GB" dirty="0" smtClean="0"/>
              <a:t>,{A,{K}</a:t>
            </a:r>
            <a:r>
              <a:rPr lang="en-GB" baseline="-25000" dirty="0" smtClean="0"/>
              <a:t>A</a:t>
            </a:r>
            <a:r>
              <a:rPr lang="en-GB" dirty="0" smtClean="0"/>
              <a:t>}</a:t>
            </a:r>
            <a:r>
              <a:rPr lang="en-GB" baseline="-25000" dirty="0" smtClean="0"/>
              <a:t>M</a:t>
            </a:r>
            <a:r>
              <a:rPr lang="en-GB" sz="3000" baseline="-25000" dirty="0" smtClean="0"/>
              <a:t>2</a:t>
            </a:r>
            <a:r>
              <a:rPr lang="en-GB" dirty="0" smtClean="0"/>
              <a:t>}</a:t>
            </a:r>
            <a:r>
              <a:rPr lang="en-GB" baseline="-25000" dirty="0" smtClean="0"/>
              <a:t>M1</a:t>
            </a:r>
          </a:p>
          <a:p>
            <a:pPr lvl="2"/>
            <a:r>
              <a:rPr lang="en-GB" dirty="0" smtClean="0"/>
              <a:t>Memory-less:		k</a:t>
            </a:r>
            <a:r>
              <a:rPr lang="en-GB" baseline="-25000" dirty="0" smtClean="0"/>
              <a:t>1</a:t>
            </a:r>
            <a:r>
              <a:rPr lang="en-GB" dirty="0" smtClean="0"/>
              <a:t> = H(K, 1)	k</a:t>
            </a:r>
            <a:r>
              <a:rPr lang="en-GB" baseline="-25000" dirty="0" smtClean="0"/>
              <a:t>2 </a:t>
            </a:r>
            <a:r>
              <a:rPr lang="en-GB" dirty="0" smtClean="0"/>
              <a:t>= H(K, 2)</a:t>
            </a:r>
            <a:br>
              <a:rPr lang="en-GB" dirty="0" smtClean="0"/>
            </a:br>
            <a:endParaRPr lang="en-GB" baseline="-25000" dirty="0" smtClean="0"/>
          </a:p>
          <a:p>
            <a:pPr lvl="1"/>
            <a:r>
              <a:rPr lang="en-GB" dirty="0" smtClean="0"/>
              <a:t>Bob replies: </a:t>
            </a:r>
          </a:p>
          <a:p>
            <a:pPr lvl="2"/>
            <a:r>
              <a:rPr lang="en-GB" dirty="0" smtClean="0"/>
              <a:t>B-&gt;M1: {M</a:t>
            </a:r>
            <a:r>
              <a:rPr lang="en-GB" baseline="-25000" dirty="0" smtClean="0"/>
              <a:t>2</a:t>
            </a:r>
            <a:r>
              <a:rPr lang="en-GB" dirty="0" smtClean="0"/>
              <a:t>, k</a:t>
            </a:r>
            <a:r>
              <a:rPr lang="en-GB" baseline="-25000" dirty="0" smtClean="0"/>
              <a:t>1</a:t>
            </a:r>
            <a:r>
              <a:rPr lang="en-GB" dirty="0" smtClean="0"/>
              <a:t>, {A,{K}</a:t>
            </a:r>
            <a:r>
              <a:rPr lang="en-GB" baseline="-25000" dirty="0" smtClean="0"/>
              <a:t>A</a:t>
            </a:r>
            <a:r>
              <a:rPr lang="en-GB" dirty="0" smtClean="0"/>
              <a:t>}</a:t>
            </a:r>
            <a:r>
              <a:rPr lang="en-GB" baseline="-25000" dirty="0" smtClean="0"/>
              <a:t>M2</a:t>
            </a:r>
            <a:r>
              <a:rPr lang="en-GB" dirty="0" smtClean="0"/>
              <a:t>}</a:t>
            </a:r>
            <a:r>
              <a:rPr lang="en-GB" baseline="-25000" dirty="0" smtClean="0"/>
              <a:t>M1</a:t>
            </a:r>
            <a:r>
              <a:rPr lang="en-GB" dirty="0" smtClean="0"/>
              <a:t>, </a:t>
            </a:r>
            <a:r>
              <a:rPr lang="en-GB" dirty="0" err="1" smtClean="0"/>
              <a:t>Msg</a:t>
            </a:r>
            <a:endParaRPr lang="en-GB" dirty="0" smtClean="0"/>
          </a:p>
          <a:p>
            <a:pPr lvl="2"/>
            <a:r>
              <a:rPr lang="en-GB" dirty="0" smtClean="0"/>
              <a:t>M1-&gt;M2: {A,{K}</a:t>
            </a:r>
            <a:r>
              <a:rPr lang="en-GB" baseline="-25000" dirty="0" smtClean="0"/>
              <a:t>A</a:t>
            </a:r>
            <a:r>
              <a:rPr lang="en-GB" dirty="0" smtClean="0"/>
              <a:t>}</a:t>
            </a:r>
            <a:r>
              <a:rPr lang="en-GB" baseline="-25000" dirty="0" smtClean="0"/>
              <a:t>M2</a:t>
            </a:r>
            <a:r>
              <a:rPr lang="en-GB" dirty="0" smtClean="0"/>
              <a:t> , {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k1</a:t>
            </a:r>
          </a:p>
          <a:p>
            <a:pPr lvl="2"/>
            <a:r>
              <a:rPr lang="en-GB" dirty="0" smtClean="0"/>
              <a:t>M2-&gt;A: {K}</a:t>
            </a:r>
            <a:r>
              <a:rPr lang="en-GB" baseline="-25000" dirty="0" smtClean="0"/>
              <a:t>A</a:t>
            </a:r>
            <a:r>
              <a:rPr lang="en-GB" dirty="0" smtClean="0"/>
              <a:t>, {{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k1</a:t>
            </a:r>
            <a:r>
              <a:rPr lang="en-GB" dirty="0" smtClean="0"/>
              <a:t>}</a:t>
            </a:r>
            <a:r>
              <a:rPr lang="en-GB" baseline="-25000" dirty="0" smtClean="0"/>
              <a:t>k2</a:t>
            </a:r>
          </a:p>
          <a:p>
            <a:pPr lvl="1"/>
            <a:endParaRPr lang="en-GB" baseline="-25000" dirty="0" smtClean="0"/>
          </a:p>
          <a:p>
            <a:pPr lvl="1"/>
            <a:r>
              <a:rPr lang="en-GB" dirty="0" smtClean="0"/>
              <a:t>Security: indistinguishable from other messages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Ethernet packet format</a:t>
            </a:r>
            <a:endParaRPr lang="en-GB" dirty="0"/>
          </a:p>
        </p:txBody>
      </p:sp>
      <p:pic>
        <p:nvPicPr>
          <p:cNvPr id="27650" name="Picture 2" descr="http://www.usc.edu/dept/engineering/eleceng/Adv_Network_Tech/Html/datacom/img02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35892"/>
            <a:ext cx="7286676" cy="546500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42844" y="1571612"/>
            <a:ext cx="8861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Anthony F. J. Levi</a:t>
            </a:r>
            <a:r>
              <a:rPr lang="en-GB" sz="1400" dirty="0" smtClean="0"/>
              <a:t> - </a:t>
            </a:r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http://www.usc.edu/dept/engineering/eleceng/Adv_Network_Tech/Html/datacom/</a:t>
            </a:r>
          </a:p>
        </p:txBody>
      </p:sp>
      <p:sp>
        <p:nvSpPr>
          <p:cNvPr id="10" name="Rectangle 9"/>
          <p:cNvSpPr/>
          <p:nvPr/>
        </p:nvSpPr>
        <p:spPr>
          <a:xfrm>
            <a:off x="7000892" y="6215082"/>
            <a:ext cx="714380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643174" y="2857496"/>
            <a:ext cx="928694" cy="571504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428992" y="2857496"/>
            <a:ext cx="928694" cy="571504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357818" y="4572008"/>
            <a:ext cx="642942" cy="35719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714876" y="3929066"/>
            <a:ext cx="1928826" cy="42862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715008" y="2857496"/>
            <a:ext cx="642942" cy="571504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500826" y="3714752"/>
            <a:ext cx="1461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/>
                </a:solidFill>
              </a:rPr>
              <a:t>MAC Address</a:t>
            </a:r>
            <a:endParaRPr lang="en-GB" dirty="0">
              <a:solidFill>
                <a:schemeClr val="accent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0934" y="2782669"/>
            <a:ext cx="157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6"/>
                </a:solidFill>
              </a:rPr>
              <a:t>No integrity or</a:t>
            </a:r>
          </a:p>
          <a:p>
            <a:pPr algn="ctr"/>
            <a:r>
              <a:rPr lang="en-GB" dirty="0" smtClean="0">
                <a:solidFill>
                  <a:schemeClr val="accent6"/>
                </a:solidFill>
              </a:rPr>
              <a:t>authenticity</a:t>
            </a:r>
            <a:endParaRPr lang="en-GB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2" grpId="1" animBg="1"/>
      <p:bldP spid="13" grpId="0" animBg="1"/>
      <p:bldP spid="14" grpId="0" animBg="1"/>
      <p:bldP spid="15" grpId="0" animBg="1"/>
      <p:bldP spid="16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concepts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Anonymity requires a crowd</a:t>
            </a:r>
          </a:p>
          <a:p>
            <a:pPr lvl="1"/>
            <a:r>
              <a:rPr lang="en-GB" dirty="0" smtClean="0"/>
              <a:t>Difficult to ensure it is not simulated – (n-1) attack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DC-nets – Unconditional anonymity at high communication cost</a:t>
            </a:r>
          </a:p>
          <a:p>
            <a:pPr lvl="1"/>
            <a:r>
              <a:rPr lang="en-GB" dirty="0" smtClean="0"/>
              <a:t>Collision resolution possible</a:t>
            </a:r>
          </a:p>
          <a:p>
            <a:endParaRPr lang="en-GB" dirty="0" smtClean="0"/>
          </a:p>
          <a:p>
            <a:r>
              <a:rPr lang="en-GB" dirty="0" smtClean="0"/>
              <a:t>Mix networks – Practical anonymous messaging</a:t>
            </a:r>
          </a:p>
          <a:p>
            <a:pPr lvl="1"/>
            <a:r>
              <a:rPr lang="en-GB" dirty="0" smtClean="0"/>
              <a:t>Bitwise unlinkability / traffic analysis resistance</a:t>
            </a:r>
          </a:p>
          <a:p>
            <a:pPr lvl="1"/>
            <a:r>
              <a:rPr lang="en-GB" dirty="0" smtClean="0"/>
              <a:t>Crypto: Decryption vs. Re-encryption mixes</a:t>
            </a:r>
          </a:p>
          <a:p>
            <a:pPr lvl="1"/>
            <a:r>
              <a:rPr lang="en-GB" dirty="0" smtClean="0"/>
              <a:t>Distribution: Cascades vs. Free route networks</a:t>
            </a:r>
          </a:p>
          <a:p>
            <a:pPr lvl="1"/>
            <a:r>
              <a:rPr lang="en-GB" dirty="0" smtClean="0"/>
              <a:t>Robustness: Partial checking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measures – old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The anonymity set (size)</a:t>
            </a:r>
          </a:p>
          <a:p>
            <a:pPr lvl="1"/>
            <a:r>
              <a:rPr lang="en-GB" sz="2400" dirty="0" smtClean="0"/>
              <a:t>Dining cryptographers</a:t>
            </a:r>
          </a:p>
          <a:p>
            <a:pPr lvl="2"/>
            <a:r>
              <a:rPr lang="en-GB" sz="2000" dirty="0" smtClean="0"/>
              <a:t>Full key sharing graph = (N - |Adversary|)</a:t>
            </a:r>
          </a:p>
          <a:p>
            <a:pPr lvl="2"/>
            <a:r>
              <a:rPr lang="en-GB" sz="2000" dirty="0" smtClean="0"/>
              <a:t>Non-full graph – size of graph partition</a:t>
            </a:r>
          </a:p>
          <a:p>
            <a:pPr lvl="1"/>
            <a:r>
              <a:rPr lang="en-GB" sz="2400" dirty="0" smtClean="0"/>
              <a:t>Assumption: all equally likely</a:t>
            </a:r>
          </a:p>
          <a:p>
            <a:pPr lvl="1"/>
            <a:endParaRPr lang="en-GB" sz="2400" dirty="0" smtClean="0"/>
          </a:p>
          <a:p>
            <a:r>
              <a:rPr lang="en-GB" sz="2800" dirty="0" smtClean="0"/>
              <a:t>Mix network context</a:t>
            </a:r>
          </a:p>
          <a:p>
            <a:pPr lvl="1"/>
            <a:r>
              <a:rPr lang="en-GB" sz="2400" dirty="0" smtClean="0"/>
              <a:t>Threshold mix with N inputs: Anonymity = N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3428992" y="5572140"/>
            <a:ext cx="1500198" cy="92869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/>
              <a:t>Mix</a:t>
            </a:r>
            <a:endParaRPr lang="en-GB" sz="2800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00628" y="5715016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000628" y="5927742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000628" y="6143644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000628" y="6356370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71736" y="5715016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71736" y="5927742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71736" y="6143644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71736" y="6356370"/>
            <a:ext cx="78581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43636" y="5643578"/>
            <a:ext cx="1242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Anonymity</a:t>
            </a:r>
          </a:p>
          <a:p>
            <a:pPr algn="ctr"/>
            <a:r>
              <a:rPr lang="en-GB" dirty="0" smtClean="0"/>
              <a:t>N = 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set limitations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Example: 2-stage mix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Option 1:</a:t>
            </a:r>
          </a:p>
          <a:p>
            <a:pPr lvl="1"/>
            <a:r>
              <a:rPr lang="en-GB" dirty="0" smtClean="0"/>
              <a:t>3 possible participants</a:t>
            </a:r>
          </a:p>
          <a:p>
            <a:pPr lvl="1"/>
            <a:r>
              <a:rPr lang="en-GB" dirty="0" smtClean="0"/>
              <a:t>=&gt; N = 3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Note probabilities!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Option 2:</a:t>
            </a:r>
          </a:p>
          <a:p>
            <a:pPr lvl="1"/>
            <a:r>
              <a:rPr lang="en-GB" dirty="0" smtClean="0"/>
              <a:t>Arbitrary min probability</a:t>
            </a:r>
          </a:p>
          <a:p>
            <a:pPr lvl="1"/>
            <a:r>
              <a:rPr lang="en-GB" dirty="0" smtClean="0"/>
              <a:t>Problem: ad-hoc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14282" y="2857496"/>
            <a:ext cx="4214842" cy="3214710"/>
            <a:chOff x="785786" y="2857496"/>
            <a:chExt cx="4214842" cy="3214710"/>
          </a:xfrm>
        </p:grpSpPr>
        <p:sp>
          <p:nvSpPr>
            <p:cNvPr id="4" name="Rectangle 3"/>
            <p:cNvSpPr/>
            <p:nvPr/>
          </p:nvSpPr>
          <p:spPr>
            <a:xfrm>
              <a:off x="2714612" y="2857496"/>
              <a:ext cx="1285884" cy="128588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/>
                <a:t>Mix 1</a:t>
              </a:r>
              <a:endParaRPr lang="en-GB" sz="2000" b="1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714612" y="4786322"/>
              <a:ext cx="1285884" cy="128588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/>
                <a:t>Mix 2</a:t>
              </a:r>
              <a:endParaRPr lang="en-GB" sz="2000" b="1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714480" y="3143248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714480" y="3784602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071934" y="3429000"/>
              <a:ext cx="928694" cy="1588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14480" y="5500702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071934" y="5070486"/>
              <a:ext cx="928694" cy="1588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071934" y="5713428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178959" y="4464851"/>
              <a:ext cx="35719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00100" y="2928934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Alice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71538" y="364331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Bob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5786" y="5357826"/>
              <a:ext cx="856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Charlie</a:t>
              </a:r>
              <a:endParaRPr lang="en-GB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429124" y="5429264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?</a:t>
            </a:r>
            <a:endParaRPr lang="en-GB" sz="2800" b="1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214942" y="2071678"/>
            <a:ext cx="2500330" cy="1357322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57290" y="5000636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½ 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1367214" y="328612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¼ 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1357290" y="264318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¼ 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Entropy as anonymity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Example: 2-stage mix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352956" cy="4869774"/>
          </a:xfrm>
        </p:spPr>
        <p:txBody>
          <a:bodyPr>
            <a:normAutofit fontScale="92500"/>
          </a:bodyPr>
          <a:lstStyle/>
          <a:p>
            <a:r>
              <a:rPr lang="en-GB" sz="2400" dirty="0" smtClean="0"/>
              <a:t>Define distribution of senders (as shown)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sz="2400" dirty="0" smtClean="0"/>
              <a:t>Entropy of the distribution is anonymity</a:t>
            </a:r>
          </a:p>
          <a:p>
            <a:pPr lvl="1"/>
            <a:r>
              <a:rPr lang="en-GB" sz="2000" dirty="0" smtClean="0"/>
              <a:t>E = -∑p</a:t>
            </a:r>
            <a:r>
              <a:rPr lang="en-GB" sz="2000" baseline="-25000" dirty="0" smtClean="0"/>
              <a:t>i</a:t>
            </a:r>
            <a:r>
              <a:rPr lang="en-GB" sz="2000" dirty="0" smtClean="0"/>
              <a:t> log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p</a:t>
            </a:r>
            <a:r>
              <a:rPr lang="en-GB" sz="2000" baseline="-25000" dirty="0" smtClean="0"/>
              <a:t>i</a:t>
            </a:r>
            <a:br>
              <a:rPr lang="en-GB" sz="2000" baseline="-25000" dirty="0" smtClean="0"/>
            </a:br>
            <a:endParaRPr lang="en-GB" sz="2000" baseline="-25000" dirty="0" smtClean="0"/>
          </a:p>
          <a:p>
            <a:r>
              <a:rPr lang="en-GB" sz="2400" dirty="0" smtClean="0"/>
              <a:t>Example:</a:t>
            </a:r>
            <a:br>
              <a:rPr lang="en-GB" sz="2400" dirty="0" smtClean="0"/>
            </a:br>
            <a:r>
              <a:rPr lang="en-GB" sz="2000" dirty="0" smtClean="0"/>
              <a:t>E 	=  - 2 ¼ (-2) – (½) (-1) 	</a:t>
            </a:r>
            <a:br>
              <a:rPr lang="en-GB" sz="2000" dirty="0" smtClean="0"/>
            </a:br>
            <a:r>
              <a:rPr lang="en-GB" sz="2000" dirty="0" smtClean="0"/>
              <a:t>	= + 1 + ½ = 1.5 bits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200" dirty="0" smtClean="0"/>
              <a:t>(NOT N=3 =&gt; E = -log3 = 1.58 bits)</a:t>
            </a:r>
          </a:p>
          <a:p>
            <a:endParaRPr lang="en-GB" sz="2000" dirty="0" smtClean="0"/>
          </a:p>
          <a:p>
            <a:r>
              <a:rPr lang="en-GB" sz="2400" dirty="0" smtClean="0"/>
              <a:t>Intuition: missing information for full identification!</a:t>
            </a:r>
          </a:p>
        </p:txBody>
      </p:sp>
      <p:grpSp>
        <p:nvGrpSpPr>
          <p:cNvPr id="6" name="Group 18"/>
          <p:cNvGrpSpPr/>
          <p:nvPr/>
        </p:nvGrpSpPr>
        <p:grpSpPr>
          <a:xfrm>
            <a:off x="214282" y="2857496"/>
            <a:ext cx="4214842" cy="3214710"/>
            <a:chOff x="785786" y="2857496"/>
            <a:chExt cx="4214842" cy="3214710"/>
          </a:xfrm>
        </p:grpSpPr>
        <p:sp>
          <p:nvSpPr>
            <p:cNvPr id="4" name="Rectangle 3"/>
            <p:cNvSpPr/>
            <p:nvPr/>
          </p:nvSpPr>
          <p:spPr>
            <a:xfrm>
              <a:off x="2714612" y="2857496"/>
              <a:ext cx="1285884" cy="128588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/>
                <a:t>Mix 1</a:t>
              </a:r>
              <a:endParaRPr lang="en-GB" sz="2000" b="1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714612" y="4786322"/>
              <a:ext cx="1285884" cy="1285884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/>
                <a:t>Mix 2</a:t>
              </a:r>
              <a:endParaRPr lang="en-GB" sz="2000" b="1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714480" y="3143248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714480" y="3784602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071934" y="3429000"/>
              <a:ext cx="928694" cy="1588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14480" y="5500702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4071934" y="5070486"/>
              <a:ext cx="928694" cy="1588"/>
            </a:xfrm>
            <a:prstGeom prst="straightConnector1">
              <a:avLst/>
            </a:prstGeom>
            <a:ln w="28575">
              <a:solidFill>
                <a:schemeClr val="bg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071934" y="5713428"/>
              <a:ext cx="92869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3178959" y="4464851"/>
              <a:ext cx="35719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00100" y="2928934"/>
              <a:ext cx="6527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Alice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71538" y="3643314"/>
              <a:ext cx="56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Bob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5786" y="5357826"/>
              <a:ext cx="8563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Charlie</a:t>
              </a:r>
              <a:endParaRPr lang="en-GB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429124" y="5429264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?</a:t>
            </a:r>
            <a:endParaRPr lang="en-GB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357290" y="5000636"/>
            <a:ext cx="622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½ 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1367214" y="3286124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¼ </a:t>
            </a:r>
            <a:endParaRPr lang="en-GB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1357290" y="2643182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¼ 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measure pitfalls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Only the attacker can measure the anonymity of a system.</a:t>
            </a:r>
          </a:p>
          <a:p>
            <a:pPr lvl="1"/>
            <a:r>
              <a:rPr lang="en-GB" dirty="0" smtClean="0"/>
              <a:t>Need to know which inputs, output, mixes are controlled</a:t>
            </a:r>
            <a:br>
              <a:rPr lang="en-GB" dirty="0" smtClean="0"/>
            </a:br>
            <a:endParaRPr lang="en-GB" sz="1400" dirty="0" smtClean="0"/>
          </a:p>
          <a:p>
            <a:r>
              <a:rPr lang="en-GB" dirty="0" smtClean="0"/>
              <a:t>Anonymity of single messages</a:t>
            </a:r>
          </a:p>
          <a:p>
            <a:pPr lvl="1"/>
            <a:r>
              <a:rPr lang="en-GB" dirty="0" smtClean="0"/>
              <a:t>How to combine to define the anonymity of a systems?</a:t>
            </a:r>
          </a:p>
          <a:p>
            <a:pPr lvl="1"/>
            <a:r>
              <a:rPr lang="en-GB" dirty="0" smtClean="0"/>
              <a:t>Min-anonymity of messages</a:t>
            </a:r>
          </a:p>
          <a:p>
            <a:pPr lvl="1"/>
            <a:endParaRPr lang="en-GB" sz="1500" dirty="0" smtClean="0"/>
          </a:p>
          <a:p>
            <a:r>
              <a:rPr lang="en-GB" dirty="0" smtClean="0"/>
              <a:t>How do you derive the probabilities? (Hard!)</a:t>
            </a:r>
          </a:p>
          <a:p>
            <a:pPr lvl="1"/>
            <a:r>
              <a:rPr lang="en-GB" dirty="0" smtClean="0"/>
              <a:t>Complex systems – not just examples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 Patterns!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Statistical Disclosure</a:t>
            </a:r>
          </a:p>
          <a:p>
            <a:pPr lvl="1"/>
            <a:r>
              <a:rPr lang="en-GB" dirty="0" smtClean="0"/>
              <a:t>Tracing persistent communications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Low-latency anonymity</a:t>
            </a:r>
          </a:p>
          <a:p>
            <a:pPr lvl="1"/>
            <a:r>
              <a:rPr lang="en-GB" dirty="0" smtClean="0"/>
              <a:t>Onion-routing &amp; Tor</a:t>
            </a:r>
          </a:p>
          <a:p>
            <a:pPr lvl="2"/>
            <a:r>
              <a:rPr lang="en-GB" dirty="0" smtClean="0"/>
              <a:t>Tracing streams</a:t>
            </a:r>
          </a:p>
          <a:p>
            <a:pPr lvl="2"/>
            <a:r>
              <a:rPr lang="en-GB" dirty="0" smtClean="0"/>
              <a:t>Restricted directories</a:t>
            </a:r>
          </a:p>
          <a:p>
            <a:pPr lvl="2"/>
            <a:r>
              <a:rPr lang="en-GB" dirty="0" smtClean="0"/>
              <a:t>(Going fully peer-to-peer...)</a:t>
            </a:r>
          </a:p>
          <a:p>
            <a:pPr lvl="1"/>
            <a:r>
              <a:rPr lang="en-GB" dirty="0" smtClean="0"/>
              <a:t>Crowds</a:t>
            </a:r>
          </a:p>
          <a:p>
            <a:pPr lvl="2"/>
            <a:r>
              <a:rPr lang="en-GB" dirty="0" smtClean="0"/>
              <a:t>Predecessor attack</a:t>
            </a:r>
            <a:br>
              <a:rPr lang="en-GB" dirty="0" smtClean="0"/>
            </a:b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Core:</a:t>
            </a:r>
          </a:p>
          <a:p>
            <a:pPr lvl="1"/>
            <a:r>
              <a:rPr lang="en-GB" sz="2000" b="1" dirty="0" smtClean="0"/>
              <a:t>The Dining Cryptographers Problem: Unconditional Sender and Recipient </a:t>
            </a:r>
            <a:r>
              <a:rPr lang="en-GB" sz="2000" b="1" dirty="0" err="1" smtClean="0"/>
              <a:t>Untraceability</a:t>
            </a:r>
            <a:r>
              <a:rPr lang="en-GB" sz="2000" dirty="0" smtClean="0"/>
              <a:t> by David </a:t>
            </a:r>
            <a:r>
              <a:rPr lang="en-GB" sz="2000" dirty="0" err="1" smtClean="0"/>
              <a:t>Chaum</a:t>
            </a:r>
            <a:r>
              <a:rPr lang="en-GB" sz="2000" dirty="0" smtClean="0"/>
              <a:t>.</a:t>
            </a:r>
            <a:br>
              <a:rPr lang="en-GB" sz="2000" dirty="0" smtClean="0"/>
            </a:br>
            <a:r>
              <a:rPr lang="en-GB" sz="2000" dirty="0" smtClean="0"/>
              <a:t>In Journal of Cryptology 1, 1988, pages 65-75.</a:t>
            </a:r>
          </a:p>
          <a:p>
            <a:pPr lvl="1"/>
            <a:r>
              <a:rPr lang="en-GB" sz="2000" b="1" dirty="0" err="1" smtClean="0"/>
              <a:t>Mixminion</a:t>
            </a:r>
            <a:r>
              <a:rPr lang="en-GB" sz="2000" b="1" dirty="0" smtClean="0"/>
              <a:t>: Design of a Type III Anonymous Remailer Protocol </a:t>
            </a:r>
            <a:r>
              <a:rPr lang="en-GB" sz="2000" dirty="0" smtClean="0"/>
              <a:t>by George Danezis, Roger </a:t>
            </a:r>
            <a:r>
              <a:rPr lang="en-GB" sz="2000" dirty="0" err="1" smtClean="0"/>
              <a:t>Dingledine</a:t>
            </a:r>
            <a:r>
              <a:rPr lang="en-GB" sz="2000" dirty="0" smtClean="0"/>
              <a:t>, and Nick Mathewson.</a:t>
            </a:r>
            <a:br>
              <a:rPr lang="en-GB" sz="2000" dirty="0" smtClean="0"/>
            </a:br>
            <a:r>
              <a:rPr lang="en-GB" sz="2000" dirty="0" smtClean="0"/>
              <a:t>In the Proceedings of the 2003 IEEE Symposium on Security and Privacy, May 2003, pages 2-15. </a:t>
            </a:r>
          </a:p>
          <a:p>
            <a:r>
              <a:rPr lang="en-GB" sz="2400" dirty="0" smtClean="0"/>
              <a:t>More</a:t>
            </a:r>
          </a:p>
          <a:p>
            <a:pPr lvl="1"/>
            <a:r>
              <a:rPr lang="en-GB" sz="2000" b="1" dirty="0" smtClean="0"/>
              <a:t>A survey of anonymous communication channels </a:t>
            </a:r>
            <a:r>
              <a:rPr lang="en-GB" sz="2000" dirty="0" smtClean="0"/>
              <a:t>by George Danezis and Claudia Diaz</a:t>
            </a:r>
            <a:br>
              <a:rPr lang="en-GB" sz="2000" dirty="0" smtClean="0"/>
            </a:br>
            <a:r>
              <a:rPr lang="en-GB" sz="2000" dirty="0" smtClean="0"/>
              <a:t>http://homes.esat.kuleuven.be/~gdanezis/anonSurvey.pdf</a:t>
            </a:r>
            <a:br>
              <a:rPr lang="en-GB" sz="2000" dirty="0" smtClean="0"/>
            </a:br>
            <a:endParaRPr lang="en-GB" sz="2000" dirty="0" smtClean="0"/>
          </a:p>
          <a:p>
            <a:pPr lvl="1"/>
            <a:r>
              <a:rPr lang="en-GB" sz="2000" b="1" dirty="0" smtClean="0"/>
              <a:t>The anonymity bibliography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 http://www.freehaven.net/anonbib/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394192" cy="1636776"/>
          </a:xfrm>
        </p:spPr>
        <p:txBody>
          <a:bodyPr/>
          <a:lstStyle/>
          <a:p>
            <a:r>
              <a:rPr lang="en-GB" dirty="0" smtClean="0"/>
              <a:t>Anonymous communications: Low latency systems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Anonymous web browsing and peer-to-peer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so far...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Mixes or DC-nets – setting</a:t>
            </a:r>
          </a:p>
          <a:p>
            <a:pPr lvl="1"/>
            <a:r>
              <a:rPr lang="en-GB" dirty="0" smtClean="0"/>
              <a:t>Single message from Alice to Bob</a:t>
            </a:r>
          </a:p>
          <a:p>
            <a:pPr lvl="1"/>
            <a:r>
              <a:rPr lang="en-GB" dirty="0" smtClean="0"/>
              <a:t>Replies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Real communications</a:t>
            </a:r>
          </a:p>
          <a:p>
            <a:pPr lvl="1"/>
            <a:r>
              <a:rPr lang="en-GB" dirty="0" smtClean="0"/>
              <a:t>Alice has a few friends that she messages often</a:t>
            </a:r>
          </a:p>
          <a:p>
            <a:pPr lvl="1"/>
            <a:r>
              <a:rPr lang="en-GB" dirty="0" smtClean="0"/>
              <a:t>Interactive stream between Alice and Bob (TCP)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Repetition – patterns -&gt; Attacks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Fundamental limits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Even perfect anonymity systems leak information when participants change</a:t>
            </a:r>
          </a:p>
          <a:p>
            <a:r>
              <a:rPr lang="en-GB" dirty="0" smtClean="0"/>
              <a:t>Setting:</a:t>
            </a:r>
          </a:p>
          <a:p>
            <a:pPr lvl="1"/>
            <a:r>
              <a:rPr lang="en-GB" dirty="0" smtClean="0"/>
              <a:t>N senders / receivers – Alice is one of them</a:t>
            </a:r>
          </a:p>
          <a:p>
            <a:pPr lvl="1"/>
            <a:r>
              <a:rPr lang="en-GB" dirty="0" smtClean="0"/>
              <a:t>Alice messages a small number of friends:</a:t>
            </a:r>
          </a:p>
          <a:p>
            <a:pPr lvl="2"/>
            <a:r>
              <a:rPr lang="en-GB" dirty="0" smtClean="0"/>
              <a:t>R</a:t>
            </a:r>
            <a:r>
              <a:rPr lang="en-GB" baseline="-25000" dirty="0" smtClean="0"/>
              <a:t>A</a:t>
            </a:r>
            <a:r>
              <a:rPr lang="en-GB" dirty="0" smtClean="0"/>
              <a:t> in {Bob, Charlie, Debbie}</a:t>
            </a:r>
          </a:p>
          <a:p>
            <a:pPr lvl="2"/>
            <a:r>
              <a:rPr lang="en-GB" dirty="0" smtClean="0"/>
              <a:t>Through a MIX / DC-net</a:t>
            </a:r>
          </a:p>
          <a:p>
            <a:pPr lvl="2"/>
            <a:r>
              <a:rPr lang="en-GB" dirty="0" smtClean="0"/>
              <a:t>Perfect anonymity of size K</a:t>
            </a:r>
          </a:p>
          <a:p>
            <a:pPr lvl="1"/>
            <a:r>
              <a:rPr lang="en-GB" dirty="0" smtClean="0"/>
              <a:t>Can we infer Alice’s friends?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IP packet format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 rot="19024717">
            <a:off x="-325123" y="2179577"/>
            <a:ext cx="274959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RFC: 791</a:t>
            </a:r>
          </a:p>
          <a:p>
            <a:endParaRPr lang="en-GB" sz="1400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GB" sz="1400" u="sng" dirty="0" smtClean="0">
                <a:latin typeface="Courier New" pitchFamily="49" charset="0"/>
                <a:cs typeface="Courier New" pitchFamily="49" charset="0"/>
              </a:rPr>
              <a:t>INTERNET PROTOCOL</a:t>
            </a:r>
          </a:p>
          <a:p>
            <a:pPr algn="ctr"/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DARPA INTERNET PROGRAM </a:t>
            </a:r>
          </a:p>
          <a:p>
            <a:pPr algn="ctr"/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PROTOCOL SPECIFICATION </a:t>
            </a:r>
          </a:p>
          <a:p>
            <a:pPr algn="ctr"/>
            <a:r>
              <a:rPr lang="en-GB" sz="1400" dirty="0" smtClean="0">
                <a:latin typeface="Courier New" pitchFamily="49" charset="0"/>
                <a:cs typeface="Courier New" pitchFamily="49" charset="0"/>
              </a:rPr>
              <a:t>September 1981</a:t>
            </a:r>
            <a:endParaRPr lang="en-GB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4546" y="1812748"/>
            <a:ext cx="67151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3.1.  Internet Header Format</a:t>
            </a:r>
          </a:p>
          <a:p>
            <a:endParaRPr lang="en-GB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A summary of the contents of the internet header follows:</a:t>
            </a:r>
          </a:p>
          <a:p>
            <a:endParaRPr lang="en-GB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 0                   1                   2                   3   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 0 1 2 3 4 5 6 7 8 9 0 1 2 3 4 5 6 7 8 9 0 1 2 3 4 5 6 7 8 9 0 1 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|Version|  IHL  |Type of Service|          Total Length         |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|         Identification        |Flags|      Fragment Offset    |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|  Time to Live |    Protocol   |         Header Checksum       |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|                       Source Address                          |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|                    Destination Address                        |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|                    Options                    |    Padding    |</a:t>
            </a: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+-+-+-+-+-+-+-+-+-+-+-+-+-+-+-+-+-+-+-+-+-+-+-+-+-+-+-+-+-+-+-+-+</a:t>
            </a:r>
          </a:p>
          <a:p>
            <a:endParaRPr lang="en-GB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                 Example Internet Datagram Header</a:t>
            </a:r>
          </a:p>
          <a:p>
            <a:endParaRPr lang="en-GB" sz="12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GB" sz="1200" dirty="0" smtClean="0">
                <a:latin typeface="Courier New" pitchFamily="49" charset="0"/>
                <a:cs typeface="Courier New" pitchFamily="49" charset="0"/>
              </a:rPr>
              <a:t>                               Figure 4.</a:t>
            </a:r>
          </a:p>
          <a:p>
            <a:endParaRPr lang="en-GB" dirty="0"/>
          </a:p>
        </p:txBody>
      </p:sp>
      <p:sp>
        <p:nvSpPr>
          <p:cNvPr id="11" name="Oval 10"/>
          <p:cNvSpPr/>
          <p:nvPr/>
        </p:nvSpPr>
        <p:spPr>
          <a:xfrm rot="19001404">
            <a:off x="1518504" y="2721850"/>
            <a:ext cx="579478" cy="35719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500562" y="4143380"/>
            <a:ext cx="1857388" cy="35719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357686" y="4500570"/>
            <a:ext cx="2000264" cy="35719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143240" y="3429000"/>
            <a:ext cx="1857388" cy="35719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714480" y="3786190"/>
            <a:ext cx="1571636" cy="121444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9484" y="5143512"/>
            <a:ext cx="1876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6"/>
                </a:solidFill>
              </a:rPr>
              <a:t>Link different </a:t>
            </a:r>
            <a:br>
              <a:rPr lang="en-GB" b="1" dirty="0" smtClean="0">
                <a:solidFill>
                  <a:schemeClr val="accent6"/>
                </a:solidFill>
              </a:rPr>
            </a:br>
            <a:r>
              <a:rPr lang="en-GB" b="1" dirty="0" smtClean="0">
                <a:solidFill>
                  <a:schemeClr val="accent6"/>
                </a:solidFill>
              </a:rPr>
              <a:t>packets together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43636" y="3786190"/>
            <a:ext cx="1857388" cy="35719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6072198" y="5143512"/>
            <a:ext cx="1857388" cy="1588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715008" y="6215082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No integrity / authenticity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402" y="6286520"/>
            <a:ext cx="4533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/>
              <a:t>Same for TCP, SMTP, IRC, HTTP, ...</a:t>
            </a:r>
            <a:endParaRPr lang="en-GB" sz="2400" i="1" dirty="0"/>
          </a:p>
        </p:txBody>
      </p:sp>
      <p:cxnSp>
        <p:nvCxnSpPr>
          <p:cNvPr id="24" name="Straight Arrow Connector 23"/>
          <p:cNvCxnSpPr/>
          <p:nvPr/>
        </p:nvCxnSpPr>
        <p:spPr>
          <a:xfrm rot="5400000" flipH="1" flipV="1">
            <a:off x="3786182" y="4857760"/>
            <a:ext cx="857256" cy="857256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917132" y="5786454"/>
            <a:ext cx="1798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Weak identifiers</a:t>
            </a:r>
            <a:endParaRPr lang="en-GB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7" grpId="0"/>
      <p:bldP spid="18" grpId="1" animBg="1"/>
      <p:bldP spid="21" grpId="0"/>
      <p:bldP spid="22" grpId="0"/>
      <p:bldP spid="2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Setting</a:t>
            </a:r>
            <a:endParaRPr lang="en-GB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457200" y="4143380"/>
            <a:ext cx="8229600" cy="225742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Alice sends a single message to one of her friends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Anonymity set size = K</a:t>
            </a:r>
            <a:br>
              <a:rPr lang="en-GB" dirty="0" smtClean="0"/>
            </a:br>
            <a:r>
              <a:rPr lang="en-GB" dirty="0" smtClean="0"/>
              <a:t>Entropy metric E</a:t>
            </a:r>
            <a:r>
              <a:rPr lang="en-GB" baseline="-25000" dirty="0" smtClean="0"/>
              <a:t>A</a:t>
            </a:r>
            <a:r>
              <a:rPr lang="en-GB" dirty="0" smtClean="0"/>
              <a:t> = log 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Perfect!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28794" y="2071678"/>
            <a:ext cx="1428760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4786314" y="2071678"/>
            <a:ext cx="1357322" cy="42862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28794" y="271462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28794" y="2927346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28794" y="314166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928794" y="3355974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28794" y="3570288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14414" y="185736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0034" y="2643182"/>
            <a:ext cx="13187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K-1 Senders</a:t>
            </a:r>
            <a:br>
              <a:rPr lang="en-GB" dirty="0" smtClean="0"/>
            </a:br>
            <a:r>
              <a:rPr lang="en-GB" dirty="0" smtClean="0"/>
              <a:t>out of N-1</a:t>
            </a:r>
            <a:br>
              <a:rPr lang="en-GB" dirty="0" smtClean="0"/>
            </a:br>
            <a:r>
              <a:rPr lang="en-GB" dirty="0" smtClean="0"/>
              <a:t>others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786314" y="271462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786314" y="2927346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86314" y="3141660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86314" y="3355974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86314" y="3570288"/>
            <a:ext cx="142876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289464" y="2643182"/>
            <a:ext cx="14609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K-1 Receivers</a:t>
            </a:r>
            <a:br>
              <a:rPr lang="en-GB" dirty="0" smtClean="0"/>
            </a:br>
            <a:r>
              <a:rPr lang="en-GB" dirty="0" smtClean="0"/>
              <a:t>out of N</a:t>
            </a:r>
            <a:br>
              <a:rPr lang="en-GB" dirty="0" smtClean="0"/>
            </a:br>
            <a:r>
              <a:rPr lang="en-GB" dirty="0" smtClean="0"/>
              <a:t>others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143636" y="1845222"/>
            <a:ext cx="3158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GB" dirty="0" err="1" smtClean="0"/>
              <a:t>r</a:t>
            </a:r>
            <a:r>
              <a:rPr lang="en-GB" baseline="-25000" dirty="0" err="1" smtClean="0"/>
              <a:t>A</a:t>
            </a:r>
            <a:r>
              <a:rPr lang="en-GB" dirty="0" smtClean="0"/>
              <a:t> in R</a:t>
            </a:r>
            <a:r>
              <a:rPr lang="en-GB" baseline="-25000" dirty="0" smtClean="0"/>
              <a:t>A</a:t>
            </a:r>
            <a:r>
              <a:rPr lang="en-GB" dirty="0" smtClean="0"/>
              <a:t>= {Bob, Charlie, Debbie}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57554" y="2214554"/>
            <a:ext cx="1428760" cy="157163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Anonymity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</a:rPr>
              <a:t>System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857752" y="3714752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(Model as random receivers)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Many rounds</a:t>
            </a:r>
            <a:endParaRPr lang="en-GB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>
          <a:xfrm>
            <a:off x="4286248" y="1714488"/>
            <a:ext cx="4400552" cy="46863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Observe many rounds in which Alice participates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Rounds in which Alice participates will output a message to her friends!</a:t>
            </a:r>
          </a:p>
          <a:p>
            <a:endParaRPr lang="en-GB" dirty="0" smtClean="0"/>
          </a:p>
          <a:p>
            <a:r>
              <a:rPr lang="en-GB" dirty="0" smtClean="0"/>
              <a:t>Infer the set of friends!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42235" y="1571612"/>
            <a:ext cx="3172509" cy="1000132"/>
            <a:chOff x="1015458" y="1857364"/>
            <a:chExt cx="6118409" cy="1928826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30268" y="1857364"/>
              <a:ext cx="863147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dirty="0" smtClean="0"/>
                <a:t>r</a:t>
              </a:r>
              <a:r>
                <a:rPr lang="en-GB" sz="2000" baseline="-25000" dirty="0" smtClean="0"/>
                <a:t>A1</a:t>
              </a:r>
              <a:endParaRPr lang="en-GB" sz="2000" dirty="0" smtClean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6877" y="2714620"/>
            <a:ext cx="3172509" cy="1000132"/>
            <a:chOff x="1015458" y="1857364"/>
            <a:chExt cx="6118409" cy="1928826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30268" y="1857364"/>
              <a:ext cx="900245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sz="2000" dirty="0" smtClean="0"/>
                <a:t>r</a:t>
              </a:r>
              <a:r>
                <a:rPr lang="en-GB" sz="2000" baseline="-25000" dirty="0" smtClean="0"/>
                <a:t>A2</a:t>
              </a:r>
              <a:endParaRPr lang="en-GB" sz="2000" dirty="0" smtClean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26877" y="3857628"/>
            <a:ext cx="3172509" cy="1000132"/>
            <a:chOff x="1015458" y="1857364"/>
            <a:chExt cx="6118409" cy="1928826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230268" y="1857364"/>
              <a:ext cx="881696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sz="2000" dirty="0" smtClean="0"/>
                <a:t>r</a:t>
              </a:r>
              <a:r>
                <a:rPr lang="en-GB" sz="2000" baseline="-25000" dirty="0" smtClean="0"/>
                <a:t>A3</a:t>
              </a:r>
              <a:endParaRPr lang="en-GB" sz="2000" dirty="0" smtClean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26877" y="5072074"/>
            <a:ext cx="3172509" cy="1000132"/>
            <a:chOff x="1015458" y="1857364"/>
            <a:chExt cx="6118409" cy="1928826"/>
          </a:xfrm>
        </p:grpSpPr>
        <p:cxnSp>
          <p:nvCxnSpPr>
            <p:cNvPr id="64" name="Straight Arrow Connector 63"/>
            <p:cNvCxnSpPr/>
            <p:nvPr/>
          </p:nvCxnSpPr>
          <p:spPr>
            <a:xfrm>
              <a:off x="1928794" y="2071678"/>
              <a:ext cx="1428760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flipV="1">
              <a:off x="4786314" y="2071678"/>
              <a:ext cx="1357322" cy="42862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192879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92879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192879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192879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192879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1214413" y="1857364"/>
              <a:ext cx="761130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00" dirty="0" smtClean="0"/>
                <a:t>Alice</a:t>
              </a:r>
              <a:endParaRPr lang="en-GB" sz="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015458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>
              <a:off x="4786314" y="271462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4786314" y="2927346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4786314" y="3141660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4786314" y="3355974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4786314" y="3570288"/>
              <a:ext cx="142876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6215073" y="2928934"/>
              <a:ext cx="918794" cy="415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dirty="0" smtClean="0"/>
                <a:t>Others</a:t>
              </a:r>
              <a:endParaRPr lang="en-GB" sz="8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230268" y="1857364"/>
              <a:ext cx="903339" cy="7716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GB" sz="2000" dirty="0" smtClean="0"/>
                <a:t>r</a:t>
              </a:r>
              <a:r>
                <a:rPr lang="en-GB" sz="2000" baseline="-25000" dirty="0" smtClean="0"/>
                <a:t>A4</a:t>
              </a:r>
              <a:endParaRPr lang="en-GB" sz="2000" dirty="0" smtClean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357554" y="2214554"/>
              <a:ext cx="1428760" cy="157163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Anonymity</a:t>
              </a:r>
            </a:p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System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857356" y="6143644"/>
            <a:ext cx="50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...</a:t>
            </a:r>
            <a:endParaRPr lang="en-GB" sz="28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142844" y="185736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142844" y="3000372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84" name="TextBox 83"/>
          <p:cNvSpPr txBox="1"/>
          <p:nvPr/>
        </p:nvSpPr>
        <p:spPr>
          <a:xfrm>
            <a:off x="142844" y="420267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85" name="TextBox 84"/>
          <p:cNvSpPr txBox="1"/>
          <p:nvPr/>
        </p:nvSpPr>
        <p:spPr>
          <a:xfrm>
            <a:off x="142844" y="535782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</a:t>
            </a:r>
            <a:r>
              <a:rPr lang="en-GB" baseline="-25000" dirty="0" smtClean="0"/>
              <a:t>4</a:t>
            </a:r>
            <a:endParaRPr lang="en-GB" baseline="-25000" dirty="0"/>
          </a:p>
        </p:txBody>
      </p:sp>
      <p:sp>
        <p:nvSpPr>
          <p:cNvPr id="86" name="TextBox 85"/>
          <p:cNvSpPr txBox="1"/>
          <p:nvPr/>
        </p:nvSpPr>
        <p:spPr>
          <a:xfrm>
            <a:off x="142844" y="634581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T</a:t>
            </a:r>
            <a:r>
              <a:rPr lang="en-GB" baseline="-25000" dirty="0" err="1" smtClean="0"/>
              <a:t>t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Hitting set attack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Guess the set of friends of Alice (R</a:t>
            </a:r>
            <a:r>
              <a:rPr lang="en-GB" baseline="-25000" dirty="0" smtClean="0"/>
              <a:t>A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Constraint |R</a:t>
            </a:r>
            <a:r>
              <a:rPr lang="en-GB" baseline="-25000" dirty="0" smtClean="0"/>
              <a:t>A</a:t>
            </a:r>
            <a:r>
              <a:rPr lang="en-GB" dirty="0" smtClean="0"/>
              <a:t>’| = m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Accept if an element is in the output of each round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Downside: Cost</a:t>
            </a:r>
          </a:p>
          <a:p>
            <a:pPr lvl="1"/>
            <a:r>
              <a:rPr lang="en-GB" dirty="0" smtClean="0"/>
              <a:t>N receivers, m size – (N choose m) options</a:t>
            </a:r>
          </a:p>
          <a:p>
            <a:pPr lvl="1"/>
            <a:r>
              <a:rPr lang="en-GB" dirty="0" smtClean="0"/>
              <a:t>Exponential – Bad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Good approximations...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Statistical disclosure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Note that the friends of Alice will be in the sets more often than random receivers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How often? Expected number of messages per receiver:</a:t>
            </a:r>
          </a:p>
          <a:p>
            <a:pPr lvl="1"/>
            <a:r>
              <a:rPr lang="el-GR" dirty="0" smtClean="0"/>
              <a:t>μ</a:t>
            </a:r>
            <a:r>
              <a:rPr lang="en-GB" baseline="-25000" dirty="0" smtClean="0"/>
              <a:t>other</a:t>
            </a:r>
            <a:r>
              <a:rPr lang="en-GB" dirty="0" smtClean="0"/>
              <a:t> = (1 / N) ∙ (K-1) ∙ t</a:t>
            </a:r>
          </a:p>
          <a:p>
            <a:pPr lvl="1"/>
            <a:r>
              <a:rPr lang="el-GR" dirty="0" smtClean="0"/>
              <a:t>μ</a:t>
            </a:r>
            <a:r>
              <a:rPr lang="en-GB" baseline="-25000" dirty="0" smtClean="0"/>
              <a:t>Alice</a:t>
            </a:r>
            <a:r>
              <a:rPr lang="en-GB" dirty="0" smtClean="0"/>
              <a:t> = (1 / m) ∙ t + </a:t>
            </a:r>
            <a:r>
              <a:rPr lang="el-GR" dirty="0" smtClean="0"/>
              <a:t>μ</a:t>
            </a:r>
            <a:r>
              <a:rPr lang="en-GB" baseline="-25000" dirty="0" smtClean="0"/>
              <a:t>other</a:t>
            </a:r>
          </a:p>
          <a:p>
            <a:endParaRPr lang="en-GB" baseline="-25000" dirty="0" smtClean="0"/>
          </a:p>
          <a:p>
            <a:r>
              <a:rPr lang="en-GB" dirty="0" smtClean="0"/>
              <a:t>Just count the number of messages per receiver when Alice is sending!</a:t>
            </a:r>
          </a:p>
          <a:p>
            <a:pPr lvl="1"/>
            <a:r>
              <a:rPr lang="el-GR" dirty="0" smtClean="0"/>
              <a:t>μ</a:t>
            </a:r>
            <a:r>
              <a:rPr lang="en-GB" baseline="-25000" dirty="0" smtClean="0"/>
              <a:t>Alice</a:t>
            </a:r>
            <a:r>
              <a:rPr lang="en-GB" dirty="0" smtClean="0"/>
              <a:t> &gt;</a:t>
            </a:r>
            <a:r>
              <a:rPr lang="en-GB" baseline="-25000" dirty="0" smtClean="0"/>
              <a:t> </a:t>
            </a:r>
            <a:r>
              <a:rPr lang="el-GR" dirty="0" smtClean="0"/>
              <a:t>μ</a:t>
            </a:r>
            <a:r>
              <a:rPr lang="en-GB" baseline="-25000" dirty="0" smtClean="0"/>
              <a:t>other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Comparison: HS and SDA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6200" b="1" dirty="0" smtClean="0"/>
              <a:t>Parameters: N=20 m=3 K=5 t=45		KA={[0, 13, 19]}</a:t>
            </a: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9800" dirty="0" smtClean="0"/>
          </a:p>
          <a:p>
            <a:pPr>
              <a:buNone/>
            </a:pPr>
            <a:r>
              <a:rPr lang="en-GB" sz="6200" b="1" dirty="0" smtClean="0"/>
              <a:t>	Round Receivers	SDA		</a:t>
            </a:r>
            <a:r>
              <a:rPr lang="en-GB" sz="6200" b="1" dirty="0" err="1" smtClean="0"/>
              <a:t>SDA_error</a:t>
            </a:r>
            <a:r>
              <a:rPr lang="en-GB" sz="6200" b="1" dirty="0" smtClean="0"/>
              <a:t>	#Hitting sets</a:t>
            </a:r>
          </a:p>
          <a:p>
            <a:pPr>
              <a:buNone/>
            </a:pPr>
            <a:r>
              <a:rPr lang="en-GB" sz="5500" b="1" dirty="0" smtClean="0"/>
              <a:t>1	[15, 13, 14, 5, 9]	[13, 14, 15]	2		685</a:t>
            </a:r>
          </a:p>
          <a:p>
            <a:pPr>
              <a:buNone/>
            </a:pPr>
            <a:r>
              <a:rPr lang="en-GB" sz="3100" dirty="0" smtClean="0"/>
              <a:t>2	[19, 10, 17, 13, 8]	[13, 17, 19]	1	395</a:t>
            </a:r>
          </a:p>
          <a:p>
            <a:pPr>
              <a:buNone/>
            </a:pPr>
            <a:r>
              <a:rPr lang="en-GB" sz="3100" dirty="0" smtClean="0"/>
              <a:t>3	[0, 7, 0, 13, 5]	[0, 5, 13]	1	257</a:t>
            </a:r>
          </a:p>
          <a:p>
            <a:pPr>
              <a:buNone/>
            </a:pPr>
            <a:r>
              <a:rPr lang="en-GB" sz="3100" dirty="0" smtClean="0"/>
              <a:t>4	[16, 18, 6, 13, 10]	[5, 10, 13]	2	203</a:t>
            </a:r>
          </a:p>
          <a:p>
            <a:pPr>
              <a:buNone/>
            </a:pPr>
            <a:r>
              <a:rPr lang="en-GB" sz="3100" dirty="0" smtClean="0"/>
              <a:t>5	[1, 17, 1, 13, 6]	[10, 13, 17]	2	179</a:t>
            </a:r>
          </a:p>
          <a:p>
            <a:pPr>
              <a:buNone/>
            </a:pPr>
            <a:r>
              <a:rPr lang="en-GB" sz="3100" dirty="0" smtClean="0"/>
              <a:t>6	[18, 15, 17, 13, 17]	[13, 17, 18]	2	175</a:t>
            </a:r>
          </a:p>
          <a:p>
            <a:pPr>
              <a:buNone/>
            </a:pPr>
            <a:r>
              <a:rPr lang="en-GB" sz="3100" dirty="0" smtClean="0"/>
              <a:t>7	[0, 13, 11, 8, 4]	[0, 13, 17]	1	171</a:t>
            </a:r>
          </a:p>
          <a:p>
            <a:pPr>
              <a:buNone/>
            </a:pPr>
            <a:r>
              <a:rPr lang="en-GB" sz="3100" dirty="0" smtClean="0"/>
              <a:t>8	[15, 18, 0, 8, 12]	[0, 13, 17]	1	80</a:t>
            </a:r>
          </a:p>
          <a:p>
            <a:pPr>
              <a:buNone/>
            </a:pPr>
            <a:r>
              <a:rPr lang="en-GB" sz="3100" dirty="0" smtClean="0"/>
              <a:t>9	[15, 18, 15, 19, 14]	[13, 15, 18]	2	41</a:t>
            </a:r>
          </a:p>
          <a:p>
            <a:pPr>
              <a:buNone/>
            </a:pPr>
            <a:r>
              <a:rPr lang="en-GB" sz="3100" dirty="0" smtClean="0"/>
              <a:t>10	[0, 12, 4, 2, 8]	[0, 13, 15]	1	16</a:t>
            </a:r>
          </a:p>
          <a:p>
            <a:pPr>
              <a:buNone/>
            </a:pPr>
            <a:r>
              <a:rPr lang="en-GB" sz="3100" dirty="0" smtClean="0"/>
              <a:t>11	[9, 13, 14, 19, 15]	[0, 13, 15]	1	16</a:t>
            </a:r>
          </a:p>
          <a:p>
            <a:pPr>
              <a:buNone/>
            </a:pPr>
            <a:r>
              <a:rPr lang="en-GB" sz="3100" dirty="0" smtClean="0"/>
              <a:t>12	[13, 6, 2, 16, 0]	[0, 13, 15]	1	16</a:t>
            </a:r>
          </a:p>
          <a:p>
            <a:pPr>
              <a:buNone/>
            </a:pPr>
            <a:r>
              <a:rPr lang="en-GB" sz="3100" dirty="0" smtClean="0"/>
              <a:t>13	[1, 0, 3, 5, 1]	[0, 13, 15]	1	4</a:t>
            </a:r>
          </a:p>
          <a:p>
            <a:pPr>
              <a:buNone/>
            </a:pPr>
            <a:r>
              <a:rPr lang="en-GB" sz="3100" dirty="0" smtClean="0"/>
              <a:t>14	[17, 10, 14, 11, 19]	[0, 13, 15]	1	2</a:t>
            </a:r>
          </a:p>
          <a:p>
            <a:pPr>
              <a:buNone/>
            </a:pPr>
            <a:r>
              <a:rPr lang="en-GB" sz="3100" dirty="0" smtClean="0"/>
              <a:t>15	[12, 14, 17, 13, 0]	[0, 13, 17]	1	2</a:t>
            </a:r>
          </a:p>
          <a:p>
            <a:pPr>
              <a:buNone/>
            </a:pPr>
            <a:r>
              <a:rPr lang="en-GB" sz="5500" b="1" dirty="0" smtClean="0"/>
              <a:t>16	[18, 19, 19, 8, 11]	[0, 13, 19]	0		1</a:t>
            </a:r>
          </a:p>
          <a:p>
            <a:pPr>
              <a:buNone/>
            </a:pPr>
            <a:r>
              <a:rPr lang="en-GB" sz="3100" dirty="0" smtClean="0"/>
              <a:t>17	[4, 1, 19, 0, 19]	[0, 13, 19]	0	1</a:t>
            </a:r>
          </a:p>
          <a:p>
            <a:pPr>
              <a:buNone/>
            </a:pPr>
            <a:r>
              <a:rPr lang="en-GB" sz="3100" dirty="0" smtClean="0"/>
              <a:t>18	[0, 6, 1, 18, 3]	[0, 13, 19]	0	1</a:t>
            </a:r>
          </a:p>
          <a:p>
            <a:pPr>
              <a:buNone/>
            </a:pPr>
            <a:r>
              <a:rPr lang="en-GB" sz="3100" dirty="0" smtClean="0"/>
              <a:t>19	[5, 1, 14, 0, 5]	[0, 13, 19]	0	1</a:t>
            </a:r>
          </a:p>
          <a:p>
            <a:pPr>
              <a:buNone/>
            </a:pPr>
            <a:r>
              <a:rPr lang="en-GB" sz="3100" dirty="0" smtClean="0"/>
              <a:t>20	[17, 18, 2, 4, 13]	[0, 13, 19]	0	1</a:t>
            </a:r>
          </a:p>
          <a:p>
            <a:pPr>
              <a:buNone/>
            </a:pPr>
            <a:r>
              <a:rPr lang="en-GB" sz="3100" dirty="0" smtClean="0"/>
              <a:t>21	[8, 10, 1, 18, 13]	[0, 13, 19]	0	1</a:t>
            </a:r>
          </a:p>
          <a:p>
            <a:pPr>
              <a:buNone/>
            </a:pPr>
            <a:r>
              <a:rPr lang="en-GB" sz="3100" dirty="0" smtClean="0"/>
              <a:t>22	[14, 4, 13, 12, 4]	[0, 13, 19]	0	1</a:t>
            </a:r>
          </a:p>
          <a:p>
            <a:pPr>
              <a:buNone/>
            </a:pPr>
            <a:r>
              <a:rPr lang="en-GB" sz="3100" dirty="0" smtClean="0"/>
              <a:t>23	[19, 13, 3, 17, 12]	[0, 13, 19]	0	1</a:t>
            </a:r>
          </a:p>
          <a:p>
            <a:pPr>
              <a:buNone/>
            </a:pPr>
            <a:r>
              <a:rPr lang="en-GB" sz="3100" dirty="0" smtClean="0"/>
              <a:t>24	[8, 18, 0, 10, 18]	[0, 13, 18]	1	1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072066" y="3214686"/>
            <a:ext cx="3143272" cy="928694"/>
          </a:xfrm>
          <a:prstGeom prst="wedgeRectCallout">
            <a:avLst>
              <a:gd name="adj1" fmla="val -42746"/>
              <a:gd name="adj2" fmla="val 11492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Round 16: </a:t>
            </a:r>
            <a:br>
              <a:rPr lang="en-GB" dirty="0" smtClean="0"/>
            </a:br>
            <a:r>
              <a:rPr lang="en-GB" dirty="0" smtClean="0"/>
              <a:t>Both attacks give correct result</a:t>
            </a:r>
            <a:endParaRPr lang="en-GB" dirty="0"/>
          </a:p>
        </p:txBody>
      </p:sp>
      <p:sp>
        <p:nvSpPr>
          <p:cNvPr id="6" name="Rectangular Callout 5"/>
          <p:cNvSpPr/>
          <p:nvPr/>
        </p:nvSpPr>
        <p:spPr>
          <a:xfrm>
            <a:off x="5072066" y="5000636"/>
            <a:ext cx="3143272" cy="928694"/>
          </a:xfrm>
          <a:prstGeom prst="wedgeRectCallout">
            <a:avLst>
              <a:gd name="adj1" fmla="val -103194"/>
              <a:gd name="adj2" fmla="val 343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SDA: Can give wrong results – need more evidence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HS and SDA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GB" dirty="0" smtClean="0"/>
              <a:t>25	[19, 4, 13, 15, 0]	[0, 13, 19]	0	1</a:t>
            </a:r>
          </a:p>
          <a:p>
            <a:pPr>
              <a:buNone/>
            </a:pPr>
            <a:r>
              <a:rPr lang="en-GB" dirty="0" smtClean="0"/>
              <a:t>26	[13, 0, 17, 13, 12]	[0, 13, 19]	0	1</a:t>
            </a:r>
          </a:p>
          <a:p>
            <a:pPr>
              <a:buNone/>
            </a:pPr>
            <a:r>
              <a:rPr lang="en-GB" dirty="0" smtClean="0"/>
              <a:t>27	[11, 13, 18, 15, 14]	[0, 13, 18]	1	1</a:t>
            </a:r>
          </a:p>
          <a:p>
            <a:pPr>
              <a:buNone/>
            </a:pPr>
            <a:r>
              <a:rPr lang="en-GB" dirty="0" smtClean="0"/>
              <a:t>28	[19, 14, 2, 18, 4]	[0, 13, 18]	1	1</a:t>
            </a:r>
          </a:p>
          <a:p>
            <a:pPr>
              <a:buNone/>
            </a:pPr>
            <a:r>
              <a:rPr lang="en-GB" dirty="0" smtClean="0"/>
              <a:t>29	[13, 14, 12, 0, 2]	[0, 13, 18]	1	1</a:t>
            </a:r>
          </a:p>
          <a:p>
            <a:pPr>
              <a:buNone/>
            </a:pPr>
            <a:r>
              <a:rPr lang="en-GB" dirty="0" smtClean="0"/>
              <a:t>30	[15, 19, 0, 12, 0]	[0, 13, 19]	0	1</a:t>
            </a:r>
          </a:p>
          <a:p>
            <a:pPr>
              <a:buNone/>
            </a:pPr>
            <a:r>
              <a:rPr lang="en-GB" dirty="0" smtClean="0"/>
              <a:t>31	[17, 18, 6, 15, 13]	[0, 13, 18]	1	1</a:t>
            </a:r>
          </a:p>
          <a:p>
            <a:pPr>
              <a:buNone/>
            </a:pPr>
            <a:r>
              <a:rPr lang="en-GB" dirty="0" smtClean="0"/>
              <a:t>32	[10, 9, 15, 7, 13]	[0, 13, 18]	1	1</a:t>
            </a:r>
          </a:p>
          <a:p>
            <a:pPr>
              <a:buNone/>
            </a:pPr>
            <a:r>
              <a:rPr lang="en-GB" dirty="0" smtClean="0"/>
              <a:t>33	[19, 9, 7, 4, 6]	[0, 13, 19]	0	1</a:t>
            </a:r>
          </a:p>
          <a:p>
            <a:pPr>
              <a:buNone/>
            </a:pPr>
            <a:r>
              <a:rPr lang="en-GB" dirty="0" smtClean="0"/>
              <a:t>34	[19, 15, 6, 15, 13]	[0, 13, 19]	0	1</a:t>
            </a:r>
          </a:p>
          <a:p>
            <a:pPr>
              <a:buNone/>
            </a:pPr>
            <a:r>
              <a:rPr lang="en-GB" dirty="0" smtClean="0"/>
              <a:t>35	[8, 19, 14, 13, 18]	[0, 13, 19]	0	1</a:t>
            </a:r>
          </a:p>
          <a:p>
            <a:pPr>
              <a:buNone/>
            </a:pPr>
            <a:r>
              <a:rPr lang="en-GB" dirty="0" smtClean="0"/>
              <a:t>36	[15, 4, 7, 13, 13]	[0, 13, 19]	0	1</a:t>
            </a:r>
          </a:p>
          <a:p>
            <a:pPr>
              <a:buNone/>
            </a:pPr>
            <a:r>
              <a:rPr lang="en-GB" dirty="0" smtClean="0"/>
              <a:t>37	[3, 4, 16, 13, 4]	[0, 13, 19]	0	1</a:t>
            </a:r>
          </a:p>
          <a:p>
            <a:pPr>
              <a:buNone/>
            </a:pPr>
            <a:r>
              <a:rPr lang="en-GB" dirty="0" smtClean="0"/>
              <a:t>38	[15, 13, 19, 15, 12]	[0, 13, 19]	0	1</a:t>
            </a:r>
          </a:p>
          <a:p>
            <a:pPr>
              <a:buNone/>
            </a:pPr>
            <a:r>
              <a:rPr lang="en-GB" dirty="0" smtClean="0"/>
              <a:t>39	[2, 0, 0, 17, 0]	[0, 13, 19]	0	1</a:t>
            </a:r>
          </a:p>
          <a:p>
            <a:pPr>
              <a:buNone/>
            </a:pPr>
            <a:r>
              <a:rPr lang="en-GB" dirty="0" smtClean="0"/>
              <a:t>40	[6, 17, 9, 4, 13]	[0, 13, 19]	0	1</a:t>
            </a:r>
          </a:p>
          <a:p>
            <a:pPr>
              <a:buNone/>
            </a:pPr>
            <a:r>
              <a:rPr lang="en-GB" dirty="0" smtClean="0"/>
              <a:t>41	[8, 17, 13, 0, 17]	[0, 13, 19]	0	1</a:t>
            </a:r>
          </a:p>
          <a:p>
            <a:pPr>
              <a:buNone/>
            </a:pPr>
            <a:r>
              <a:rPr lang="en-GB" dirty="0" smtClean="0"/>
              <a:t>42	[7, 15, 7, 19, 14]	[0, 13, 19]	0	1</a:t>
            </a:r>
          </a:p>
          <a:p>
            <a:pPr>
              <a:buNone/>
            </a:pPr>
            <a:r>
              <a:rPr lang="en-GB" dirty="0" smtClean="0"/>
              <a:t>43	[13, 0, 17, 3, 16]	[0, 13, 19]	0	1</a:t>
            </a:r>
          </a:p>
          <a:p>
            <a:pPr>
              <a:buNone/>
            </a:pPr>
            <a:r>
              <a:rPr lang="en-GB" dirty="0" smtClean="0"/>
              <a:t>44	[7, 3, 16, 19, 5]	[0, 13, 19]	0	1</a:t>
            </a:r>
          </a:p>
          <a:p>
            <a:pPr>
              <a:buNone/>
            </a:pPr>
            <a:r>
              <a:rPr lang="en-GB" dirty="0" smtClean="0"/>
              <a:t>45	[13, 0, 16, 13, 6]	[0, 13, 19]	0	1</a:t>
            </a:r>
            <a:endParaRPr lang="en-GB" sz="6600" dirty="0" smtClean="0"/>
          </a:p>
          <a:p>
            <a:endParaRPr lang="en-GB" dirty="0"/>
          </a:p>
        </p:txBody>
      </p:sp>
      <p:sp>
        <p:nvSpPr>
          <p:cNvPr id="4" name="Rectangular Callout 3"/>
          <p:cNvSpPr/>
          <p:nvPr/>
        </p:nvSpPr>
        <p:spPr>
          <a:xfrm>
            <a:off x="5143504" y="2428868"/>
            <a:ext cx="3143272" cy="928694"/>
          </a:xfrm>
          <a:prstGeom prst="wedgeRectCallout">
            <a:avLst>
              <a:gd name="adj1" fmla="val -103194"/>
              <a:gd name="adj2" fmla="val 3436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SDA: Can give wrong results – need more evidence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Disclosure attack family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Counter-intuitive</a:t>
            </a:r>
          </a:p>
          <a:p>
            <a:pPr lvl="1"/>
            <a:r>
              <a:rPr lang="en-GB" dirty="0" smtClean="0"/>
              <a:t>The larger N the easiest the attack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Hitting-set attacks</a:t>
            </a:r>
          </a:p>
          <a:p>
            <a:pPr lvl="1"/>
            <a:r>
              <a:rPr lang="en-GB" dirty="0" smtClean="0"/>
              <a:t>More accurate, need less information</a:t>
            </a:r>
          </a:p>
          <a:p>
            <a:pPr lvl="1"/>
            <a:r>
              <a:rPr lang="en-GB" dirty="0" smtClean="0"/>
              <a:t>Slower to implement</a:t>
            </a:r>
          </a:p>
          <a:p>
            <a:pPr lvl="1"/>
            <a:r>
              <a:rPr lang="en-GB" dirty="0" smtClean="0"/>
              <a:t>Sensitive to Model </a:t>
            </a:r>
          </a:p>
          <a:p>
            <a:pPr lvl="2"/>
            <a:r>
              <a:rPr lang="en-GB" dirty="0" smtClean="0"/>
              <a:t>E.g. Alice sends dummy messages with probability p.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Statistical disclosure attacks</a:t>
            </a:r>
          </a:p>
          <a:p>
            <a:pPr lvl="1"/>
            <a:r>
              <a:rPr lang="en-GB" dirty="0" smtClean="0"/>
              <a:t>Need more data</a:t>
            </a:r>
          </a:p>
          <a:p>
            <a:pPr lvl="1"/>
            <a:r>
              <a:rPr lang="en-GB" dirty="0" smtClean="0"/>
              <a:t>Very efficient to implement (</a:t>
            </a:r>
            <a:r>
              <a:rPr lang="en-GB" dirty="0" err="1" smtClean="0"/>
              <a:t>vectorised</a:t>
            </a:r>
            <a:r>
              <a:rPr lang="en-GB" dirty="0" smtClean="0"/>
              <a:t>) – Faster partial results</a:t>
            </a:r>
          </a:p>
          <a:p>
            <a:pPr lvl="1"/>
            <a:r>
              <a:rPr lang="en-GB" dirty="0" smtClean="0"/>
              <a:t>Can be extended to more complex models (pool mix, replies, ...)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The Future: Bayesian modelling of the problem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Near-perfect anonymity is not perfect enough!</a:t>
            </a:r>
          </a:p>
          <a:p>
            <a:pPr lvl="1"/>
            <a:r>
              <a:rPr lang="en-GB" dirty="0" smtClean="0"/>
              <a:t>High level patterns cannot be hidden for ever</a:t>
            </a:r>
          </a:p>
          <a:p>
            <a:pPr lvl="1"/>
            <a:r>
              <a:rPr lang="en-GB" dirty="0" err="1" smtClean="0"/>
              <a:t>Unobservability</a:t>
            </a:r>
            <a:r>
              <a:rPr lang="en-GB" dirty="0" smtClean="0"/>
              <a:t> / maximal anonymity set size needed</a:t>
            </a:r>
          </a:p>
          <a:p>
            <a:r>
              <a:rPr lang="en-GB" dirty="0" smtClean="0"/>
              <a:t>Flavours of attacks</a:t>
            </a:r>
          </a:p>
          <a:p>
            <a:pPr lvl="1"/>
            <a:r>
              <a:rPr lang="en-GB" dirty="0" smtClean="0"/>
              <a:t>Very exact attacks – expensive to compute</a:t>
            </a:r>
          </a:p>
          <a:p>
            <a:pPr lvl="2"/>
            <a:r>
              <a:rPr lang="en-GB" dirty="0" smtClean="0"/>
              <a:t>Model inexact anyway</a:t>
            </a:r>
          </a:p>
          <a:p>
            <a:pPr lvl="1"/>
            <a:r>
              <a:rPr lang="en-GB" dirty="0" smtClean="0"/>
              <a:t>Statistical variants – wire fast!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Arrow Connector 47"/>
          <p:cNvCxnSpPr>
            <a:stCxn id="44" idx="3"/>
          </p:cNvCxnSpPr>
          <p:nvPr/>
        </p:nvCxnSpPr>
        <p:spPr>
          <a:xfrm flipH="1">
            <a:off x="785786" y="5072074"/>
            <a:ext cx="7500990" cy="1588"/>
          </a:xfrm>
          <a:prstGeom prst="straightConnector1">
            <a:avLst/>
          </a:prstGeom>
          <a:ln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85786" y="4786322"/>
            <a:ext cx="7500990" cy="158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</p:cNvCxnSpPr>
          <p:nvPr/>
        </p:nvCxnSpPr>
        <p:spPr>
          <a:xfrm>
            <a:off x="814823" y="4899550"/>
            <a:ext cx="7543391" cy="296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Onion Routing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Anonymising</a:t>
            </a:r>
            <a:r>
              <a:rPr lang="en-GB" sz="2800" dirty="0" smtClean="0"/>
              <a:t> streams of messages</a:t>
            </a:r>
          </a:p>
          <a:p>
            <a:pPr lvl="1"/>
            <a:r>
              <a:rPr lang="en-GB" sz="2400" dirty="0" smtClean="0"/>
              <a:t>Example: Tor</a:t>
            </a:r>
          </a:p>
          <a:p>
            <a:r>
              <a:rPr lang="en-GB" sz="2800" dirty="0" smtClean="0"/>
              <a:t>As for mix networks</a:t>
            </a:r>
          </a:p>
          <a:p>
            <a:pPr lvl="1"/>
            <a:r>
              <a:rPr lang="en-GB" sz="2400" dirty="0" smtClean="0"/>
              <a:t>Alice chooses a (short) path</a:t>
            </a:r>
          </a:p>
          <a:p>
            <a:pPr lvl="1"/>
            <a:r>
              <a:rPr lang="en-GB" sz="2400" dirty="0" smtClean="0"/>
              <a:t>Relays a bi-directional stream of traffic to Bob</a:t>
            </a: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3714744" y="4572008"/>
            <a:ext cx="1500198" cy="143769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Onion</a:t>
            </a:r>
          </a:p>
          <a:p>
            <a:pPr algn="ctr"/>
            <a:r>
              <a:rPr lang="en-GB" sz="2800" dirty="0" smtClean="0"/>
              <a:t>Router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471488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Alice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58214" y="4714884"/>
            <a:ext cx="58541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Bob</a:t>
            </a:r>
            <a:endParaRPr lang="en-GB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785786" y="5214950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821505" y="5679297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214678" y="5224474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 flipH="1" flipV="1">
            <a:off x="3107521" y="5617383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215074" y="5500702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6393669" y="5679297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29468" y="5143512"/>
            <a:ext cx="456582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2143108" y="5500702"/>
            <a:ext cx="928694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214942" y="5429264"/>
            <a:ext cx="456582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072066" y="5857892"/>
            <a:ext cx="928694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758756" y="5286388"/>
            <a:ext cx="456582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7572396" y="5572140"/>
            <a:ext cx="928694" cy="6429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428860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857488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428992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357818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000760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286512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7858148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928662" y="4714884"/>
            <a:ext cx="214314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286380" y="4143380"/>
            <a:ext cx="15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6"/>
                </a:solidFill>
              </a:rPr>
              <a:t>Cells of traffic</a:t>
            </a:r>
            <a:endParaRPr lang="en-GB" b="1" dirty="0">
              <a:solidFill>
                <a:schemeClr val="accent6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000364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286116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2571736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1000100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500694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357950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715272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8072462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715140" y="4572008"/>
            <a:ext cx="1043616" cy="10001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Onion</a:t>
            </a:r>
          </a:p>
          <a:p>
            <a:pPr algn="ctr"/>
            <a:r>
              <a:rPr lang="en-GB" dirty="0" smtClean="0"/>
              <a:t>Router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5214942" y="5143512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</a:rPr>
              <a:t>Bi-directional</a:t>
            </a:r>
            <a:endParaRPr lang="en-GB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5852" y="4572008"/>
            <a:ext cx="1043616" cy="10001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Onion</a:t>
            </a:r>
          </a:p>
          <a:p>
            <a:pPr algn="ctr"/>
            <a:r>
              <a:rPr lang="en-GB" dirty="0" smtClean="0"/>
              <a:t>Router</a:t>
            </a:r>
            <a:endParaRPr lang="en-GB" dirty="0"/>
          </a:p>
        </p:txBody>
      </p:sp>
      <p:sp>
        <p:nvSpPr>
          <p:cNvPr id="50" name="Rectangle 49"/>
          <p:cNvSpPr/>
          <p:nvPr/>
        </p:nvSpPr>
        <p:spPr>
          <a:xfrm>
            <a:off x="5929322" y="5000636"/>
            <a:ext cx="214314" cy="1428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9" grpId="0"/>
      <p:bldP spid="5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Onion Routing vs. Mixing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Setup route once per connection</a:t>
            </a:r>
          </a:p>
          <a:p>
            <a:pPr lvl="1"/>
            <a:r>
              <a:rPr lang="en-GB" dirty="0" smtClean="0"/>
              <a:t>Use it for many cells – save on PK operations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No time for delaying</a:t>
            </a:r>
          </a:p>
          <a:p>
            <a:pPr lvl="1"/>
            <a:r>
              <a:rPr lang="en-GB" dirty="0" smtClean="0"/>
              <a:t>Usable web latency 1—2 sec round trip</a:t>
            </a:r>
          </a:p>
          <a:p>
            <a:pPr lvl="1"/>
            <a:r>
              <a:rPr lang="en-GB" dirty="0" smtClean="0"/>
              <a:t>Short routes – Tor default 3 hops</a:t>
            </a:r>
          </a:p>
          <a:p>
            <a:pPr lvl="1"/>
            <a:r>
              <a:rPr lang="en-GB" dirty="0" smtClean="0"/>
              <a:t>No batching (no threshold , ...)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Passive attacks!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Motivation and properties</a:t>
            </a:r>
          </a:p>
          <a:p>
            <a:endParaRPr lang="en-GB" dirty="0" smtClean="0"/>
          </a:p>
          <a:p>
            <a:r>
              <a:rPr lang="en-GB" dirty="0" smtClean="0"/>
              <a:t>Constructions</a:t>
            </a:r>
          </a:p>
          <a:p>
            <a:pPr lvl="1"/>
            <a:r>
              <a:rPr lang="en-GB" dirty="0" smtClean="0"/>
              <a:t>Unconditional anonymity – DC nets</a:t>
            </a:r>
          </a:p>
          <a:p>
            <a:pPr lvl="1"/>
            <a:r>
              <a:rPr lang="en-GB" dirty="0" smtClean="0"/>
              <a:t>Practical anonymity – Mix networks</a:t>
            </a:r>
          </a:p>
          <a:p>
            <a:pPr lvl="1"/>
            <a:r>
              <a:rPr lang="en-GB" dirty="0" smtClean="0"/>
              <a:t>Practical robustness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Traffic analysis</a:t>
            </a:r>
          </a:p>
          <a:p>
            <a:pPr lvl="1"/>
            <a:r>
              <a:rPr lang="en-GB" dirty="0" smtClean="0"/>
              <a:t>Measuring anonymity</a:t>
            </a:r>
          </a:p>
          <a:p>
            <a:pPr lvl="1"/>
            <a:r>
              <a:rPr lang="en-GB" dirty="0" smtClean="0"/>
              <a:t>Cryptographic attacks</a:t>
            </a:r>
          </a:p>
          <a:p>
            <a:pPr lvl="1"/>
            <a:r>
              <a:rPr lang="en-GB" dirty="0" smtClean="0"/>
              <a:t>Statistical disclosure attacks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Stream Tracing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Adversary observes all inputs and outputs of an onion router</a:t>
            </a:r>
          </a:p>
          <a:p>
            <a:r>
              <a:rPr lang="en-GB" dirty="0" smtClean="0"/>
              <a:t>Objective link the ingoing and outgoing connections (to trace from Alice to Bob)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Key: timing of packets are correlated</a:t>
            </a:r>
          </a:p>
          <a:p>
            <a:endParaRPr lang="en-GB" dirty="0" smtClean="0"/>
          </a:p>
          <a:p>
            <a:r>
              <a:rPr lang="en-GB" dirty="0" smtClean="0"/>
              <a:t>Two techniques:</a:t>
            </a:r>
          </a:p>
          <a:p>
            <a:pPr lvl="1"/>
            <a:r>
              <a:rPr lang="en-GB" dirty="0" smtClean="0"/>
              <a:t>Correlation</a:t>
            </a:r>
          </a:p>
          <a:p>
            <a:pPr lvl="1"/>
            <a:r>
              <a:rPr lang="en-GB" dirty="0" smtClean="0"/>
              <a:t>Template matching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Tracing (1) – Correlation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0504"/>
            <a:ext cx="8229600" cy="2400296"/>
          </a:xfrm>
        </p:spPr>
        <p:txBody>
          <a:bodyPr/>
          <a:lstStyle/>
          <a:p>
            <a:r>
              <a:rPr lang="en-GB" dirty="0" smtClean="0"/>
              <a:t>Quantise input and output load in time</a:t>
            </a:r>
          </a:p>
          <a:p>
            <a:r>
              <a:rPr lang="en-GB" dirty="0" smtClean="0"/>
              <a:t>Compute:</a:t>
            </a:r>
          </a:p>
          <a:p>
            <a:pPr lvl="1"/>
            <a:r>
              <a:rPr lang="en-GB" dirty="0" err="1" smtClean="0"/>
              <a:t>Corr</a:t>
            </a:r>
            <a:r>
              <a:rPr lang="en-GB" dirty="0" smtClean="0"/>
              <a:t> = </a:t>
            </a:r>
            <a:r>
              <a:rPr lang="en-GB" sz="3600" dirty="0" smtClean="0"/>
              <a:t>∑</a:t>
            </a:r>
            <a:r>
              <a:rPr lang="en-GB" baseline="-25000" dirty="0" err="1" smtClean="0"/>
              <a:t>i</a:t>
            </a:r>
            <a:r>
              <a:rPr lang="en-GB" baseline="-25000" dirty="0" smtClean="0"/>
              <a:t> </a:t>
            </a:r>
            <a:r>
              <a:rPr lang="en-GB" sz="2000" dirty="0" err="1" smtClean="0"/>
              <a:t>IN</a:t>
            </a:r>
            <a:r>
              <a:rPr lang="en-GB" baseline="-25000" dirty="0" err="1" smtClean="0"/>
              <a:t>i</a:t>
            </a:r>
            <a:r>
              <a:rPr lang="en-GB" dirty="0" err="1" smtClean="0"/>
              <a:t>∙</a:t>
            </a:r>
            <a:r>
              <a:rPr lang="en-GB" sz="2000" dirty="0" err="1" smtClean="0"/>
              <a:t>OUT</a:t>
            </a:r>
            <a:r>
              <a:rPr lang="en-GB" baseline="-25000" dirty="0" err="1" smtClean="0"/>
              <a:t>i</a:t>
            </a:r>
            <a:endParaRPr lang="en-GB" baseline="-25000" dirty="0" smtClean="0"/>
          </a:p>
          <a:p>
            <a:r>
              <a:rPr lang="en-GB" dirty="0" smtClean="0"/>
              <a:t>Downside: lose precision by quantising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28662" y="2786058"/>
            <a:ext cx="27146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14744" y="2000240"/>
            <a:ext cx="1500198" cy="143769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Onion</a:t>
            </a:r>
          </a:p>
          <a:p>
            <a:pPr algn="ctr"/>
            <a:r>
              <a:rPr lang="en-GB" sz="2800" dirty="0" smtClean="0"/>
              <a:t>Router</a:t>
            </a:r>
            <a:endParaRPr lang="en-GB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43240" y="1785926"/>
            <a:ext cx="57150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71802" y="2214554"/>
            <a:ext cx="642942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214942" y="1785926"/>
            <a:ext cx="57150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214942" y="2071678"/>
            <a:ext cx="928694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35729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429256" y="2787646"/>
            <a:ext cx="27146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150016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643042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1928794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07167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57173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714612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643174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14324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28611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00010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29322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000760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6286512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429388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6572264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721520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286644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429520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7643834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7929586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500694" y="2573332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5" name="Straight Connector 74"/>
          <p:cNvCxnSpPr/>
          <p:nvPr/>
        </p:nvCxnSpPr>
        <p:spPr>
          <a:xfrm>
            <a:off x="928662" y="3142454"/>
            <a:ext cx="257176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821505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249339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1250133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>
            <a:off x="1677967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1678761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2106595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2108183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2536017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>
            <a:off x="2536811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2964645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>
            <a:off x="2965439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3393273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430050" y="3142454"/>
            <a:ext cx="257176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5322893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5400000">
            <a:off x="5750727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5751521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6179355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6180149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6607983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6609571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7037405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7038199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>
            <a:off x="7466033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>
            <a:off x="7466827" y="3106735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>
            <a:off x="7894661" y="3105941"/>
            <a:ext cx="214314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000100" y="278605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06" name="TextBox 105"/>
          <p:cNvSpPr txBox="1"/>
          <p:nvPr/>
        </p:nvSpPr>
        <p:spPr>
          <a:xfrm>
            <a:off x="1428728" y="278605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07" name="TextBox 106"/>
          <p:cNvSpPr txBox="1"/>
          <p:nvPr/>
        </p:nvSpPr>
        <p:spPr>
          <a:xfrm>
            <a:off x="1857356" y="27860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08" name="TextBox 107"/>
          <p:cNvSpPr txBox="1"/>
          <p:nvPr/>
        </p:nvSpPr>
        <p:spPr>
          <a:xfrm>
            <a:off x="2285984" y="278605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09" name="TextBox 108"/>
          <p:cNvSpPr txBox="1"/>
          <p:nvPr/>
        </p:nvSpPr>
        <p:spPr>
          <a:xfrm>
            <a:off x="2714612" y="27860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0" name="TextBox 109"/>
          <p:cNvSpPr txBox="1"/>
          <p:nvPr/>
        </p:nvSpPr>
        <p:spPr>
          <a:xfrm>
            <a:off x="3143240" y="27860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5429256" y="3142454"/>
            <a:ext cx="257176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500694" y="278605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13" name="TextBox 112"/>
          <p:cNvSpPr txBox="1"/>
          <p:nvPr/>
        </p:nvSpPr>
        <p:spPr>
          <a:xfrm>
            <a:off x="5929322" y="27860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4" name="TextBox 113"/>
          <p:cNvSpPr txBox="1"/>
          <p:nvPr/>
        </p:nvSpPr>
        <p:spPr>
          <a:xfrm>
            <a:off x="6357950" y="278605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15" name="TextBox 114"/>
          <p:cNvSpPr txBox="1"/>
          <p:nvPr/>
        </p:nvSpPr>
        <p:spPr>
          <a:xfrm>
            <a:off x="6786578" y="27860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16" name="TextBox 115"/>
          <p:cNvSpPr txBox="1"/>
          <p:nvPr/>
        </p:nvSpPr>
        <p:spPr>
          <a:xfrm>
            <a:off x="7215206" y="278605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17" name="TextBox 116"/>
          <p:cNvSpPr txBox="1"/>
          <p:nvPr/>
        </p:nvSpPr>
        <p:spPr>
          <a:xfrm>
            <a:off x="7643834" y="278605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8" name="TextBox 117"/>
          <p:cNvSpPr txBox="1"/>
          <p:nvPr/>
        </p:nvSpPr>
        <p:spPr>
          <a:xfrm>
            <a:off x="1428728" y="3497049"/>
            <a:ext cx="17524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Number of cell</a:t>
            </a:r>
          </a:p>
          <a:p>
            <a:pPr algn="ctr"/>
            <a:r>
              <a:rPr lang="en-GB" dirty="0" smtClean="0"/>
              <a:t>per time interval</a:t>
            </a:r>
            <a:endParaRPr lang="en-GB" dirty="0"/>
          </a:p>
        </p:txBody>
      </p:sp>
      <p:sp>
        <p:nvSpPr>
          <p:cNvPr id="119" name="TextBox 118"/>
          <p:cNvSpPr txBox="1"/>
          <p:nvPr/>
        </p:nvSpPr>
        <p:spPr>
          <a:xfrm>
            <a:off x="642910" y="3286124"/>
            <a:ext cx="571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T=0</a:t>
            </a:r>
            <a:endParaRPr lang="en-GB" dirty="0"/>
          </a:p>
        </p:txBody>
      </p:sp>
      <p:sp>
        <p:nvSpPr>
          <p:cNvPr id="120" name="TextBox 119"/>
          <p:cNvSpPr txBox="1"/>
          <p:nvPr/>
        </p:nvSpPr>
        <p:spPr>
          <a:xfrm>
            <a:off x="5143504" y="3273982"/>
            <a:ext cx="571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T=0</a:t>
            </a:r>
            <a:endParaRPr lang="en-GB" dirty="0"/>
          </a:p>
        </p:txBody>
      </p:sp>
      <p:sp>
        <p:nvSpPr>
          <p:cNvPr id="121" name="TextBox 120"/>
          <p:cNvSpPr txBox="1"/>
          <p:nvPr/>
        </p:nvSpPr>
        <p:spPr>
          <a:xfrm>
            <a:off x="2000232" y="3214686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IN</a:t>
            </a:r>
            <a:r>
              <a:rPr lang="en-GB" baseline="-25000" dirty="0" err="1" smtClean="0"/>
              <a:t>i</a:t>
            </a:r>
            <a:endParaRPr lang="en-GB" baseline="-25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6286512" y="32146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OUT</a:t>
            </a:r>
            <a:r>
              <a:rPr lang="en-GB" baseline="-25000" dirty="0" err="1" smtClean="0"/>
              <a:t>i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/>
      <p:bldP spid="107" grpId="0"/>
      <p:bldP spid="108" grpId="0"/>
      <p:bldP spid="109" grpId="0"/>
      <p:bldP spid="110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Tracing (2) – Template matching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14852"/>
            <a:ext cx="8229600" cy="2400296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Use input and delay curve to make template</a:t>
            </a:r>
          </a:p>
          <a:p>
            <a:pPr lvl="1"/>
            <a:r>
              <a:rPr lang="en-GB" dirty="0" smtClean="0"/>
              <a:t>Prediction of what the output will be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Assign to each output cell the template value (</a:t>
            </a:r>
            <a:r>
              <a:rPr lang="en-GB" b="1" dirty="0" smtClean="0">
                <a:solidFill>
                  <a:schemeClr val="accent6"/>
                </a:solidFill>
              </a:rPr>
              <a:t>v</a:t>
            </a:r>
            <a:r>
              <a:rPr lang="en-GB" b="1" baseline="-25000" dirty="0" smtClean="0">
                <a:solidFill>
                  <a:schemeClr val="accent6"/>
                </a:solidFill>
              </a:rPr>
              <a:t>i</a:t>
            </a:r>
            <a:r>
              <a:rPr lang="en-GB" dirty="0" smtClean="0"/>
              <a:t>) for its output time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Multiply them together to get a score (</a:t>
            </a:r>
            <a:r>
              <a:rPr lang="en-GB" sz="3600" dirty="0" smtClean="0"/>
              <a:t>∏</a:t>
            </a:r>
            <a:r>
              <a:rPr lang="en-GB" baseline="-25000" dirty="0" err="1" smtClean="0"/>
              <a:t>i</a:t>
            </a:r>
            <a:r>
              <a:rPr lang="en-GB" dirty="0" err="1" smtClean="0"/>
              <a:t>v</a:t>
            </a:r>
            <a:r>
              <a:rPr lang="en-GB" baseline="-25000" dirty="0" err="1" smtClean="0"/>
              <a:t>i</a:t>
            </a:r>
            <a:r>
              <a:rPr lang="en-GB" dirty="0" smtClean="0"/>
              <a:t>)</a:t>
            </a:r>
          </a:p>
          <a:p>
            <a:endParaRPr lang="en-GB" dirty="0" smtClean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28662" y="2786058"/>
            <a:ext cx="27146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14744" y="2000240"/>
            <a:ext cx="1500198" cy="143769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Onion</a:t>
            </a:r>
          </a:p>
          <a:p>
            <a:pPr algn="ctr"/>
            <a:r>
              <a:rPr lang="en-GB" sz="2800" dirty="0" smtClean="0"/>
              <a:t>Router</a:t>
            </a:r>
            <a:endParaRPr lang="en-GB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43240" y="1785926"/>
            <a:ext cx="57150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71802" y="2214554"/>
            <a:ext cx="642942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214942" y="1785926"/>
            <a:ext cx="571504" cy="4286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214942" y="2071678"/>
            <a:ext cx="928694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35729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50016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1643042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1928794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07167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57173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714612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2643174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14324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286116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1000100" y="2571744"/>
            <a:ext cx="71438" cy="1428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8" name="Group 147"/>
          <p:cNvGrpSpPr/>
          <p:nvPr/>
        </p:nvGrpSpPr>
        <p:grpSpPr>
          <a:xfrm>
            <a:off x="5429256" y="2571744"/>
            <a:ext cx="2714644" cy="217490"/>
            <a:chOff x="5429256" y="2571744"/>
            <a:chExt cx="2714644" cy="217490"/>
          </a:xfrm>
        </p:grpSpPr>
        <p:cxnSp>
          <p:nvCxnSpPr>
            <p:cNvPr id="46" name="Straight Arrow Connector 45"/>
            <p:cNvCxnSpPr/>
            <p:nvPr/>
          </p:nvCxnSpPr>
          <p:spPr>
            <a:xfrm>
              <a:off x="5429256" y="2787646"/>
              <a:ext cx="271464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5929322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000760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286512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29388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57226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7215206" y="2571744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28664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7429520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64383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929586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50069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2048188" y="3131106"/>
            <a:ext cx="1023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IN</a:t>
            </a:r>
            <a:r>
              <a:rPr lang="en-GB" baseline="-25000" dirty="0" err="1" smtClean="0"/>
              <a:t>Template</a:t>
            </a:r>
            <a:endParaRPr lang="en-GB" baseline="-25000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928662" y="3141660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5400000">
            <a:off x="858018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Arc 126"/>
          <p:cNvSpPr/>
          <p:nvPr/>
        </p:nvSpPr>
        <p:spPr>
          <a:xfrm>
            <a:off x="1000100" y="2570156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8" name="Straight Connector 127"/>
          <p:cNvCxnSpPr/>
          <p:nvPr/>
        </p:nvCxnSpPr>
        <p:spPr>
          <a:xfrm rot="5400000">
            <a:off x="1215208" y="299799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Arc 128"/>
          <p:cNvSpPr/>
          <p:nvPr/>
        </p:nvSpPr>
        <p:spPr>
          <a:xfrm>
            <a:off x="1357290" y="2570156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0" name="Straight Connector 129"/>
          <p:cNvCxnSpPr/>
          <p:nvPr/>
        </p:nvCxnSpPr>
        <p:spPr>
          <a:xfrm rot="5400000">
            <a:off x="1358084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Arc 130"/>
          <p:cNvSpPr/>
          <p:nvPr/>
        </p:nvSpPr>
        <p:spPr>
          <a:xfrm>
            <a:off x="1500166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cxnSp>
        <p:nvCxnSpPr>
          <p:cNvPr id="132" name="Straight Connector 131"/>
          <p:cNvCxnSpPr/>
          <p:nvPr/>
        </p:nvCxnSpPr>
        <p:spPr>
          <a:xfrm rot="5400000">
            <a:off x="1500960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Arc 132"/>
          <p:cNvSpPr/>
          <p:nvPr/>
        </p:nvSpPr>
        <p:spPr>
          <a:xfrm>
            <a:off x="1643042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4" name="Straight Connector 133"/>
          <p:cNvCxnSpPr/>
          <p:nvPr/>
        </p:nvCxnSpPr>
        <p:spPr>
          <a:xfrm rot="5400000">
            <a:off x="1786712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Arc 134"/>
          <p:cNvSpPr/>
          <p:nvPr/>
        </p:nvSpPr>
        <p:spPr>
          <a:xfrm>
            <a:off x="1928794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6" name="Straight Connector 135"/>
          <p:cNvCxnSpPr/>
          <p:nvPr/>
        </p:nvCxnSpPr>
        <p:spPr>
          <a:xfrm rot="5400000">
            <a:off x="1929588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Arc 136"/>
          <p:cNvSpPr/>
          <p:nvPr/>
        </p:nvSpPr>
        <p:spPr>
          <a:xfrm>
            <a:off x="2071670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8" name="Straight Connector 137"/>
          <p:cNvCxnSpPr/>
          <p:nvPr/>
        </p:nvCxnSpPr>
        <p:spPr>
          <a:xfrm rot="5400000">
            <a:off x="2429654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Arc 138"/>
          <p:cNvSpPr/>
          <p:nvPr/>
        </p:nvSpPr>
        <p:spPr>
          <a:xfrm>
            <a:off x="2571736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0" name="Straight Connector 139"/>
          <p:cNvCxnSpPr/>
          <p:nvPr/>
        </p:nvCxnSpPr>
        <p:spPr>
          <a:xfrm rot="5400000">
            <a:off x="2501092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Arc 140"/>
          <p:cNvSpPr/>
          <p:nvPr/>
        </p:nvSpPr>
        <p:spPr>
          <a:xfrm>
            <a:off x="2643174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2" name="Straight Connector 141"/>
          <p:cNvCxnSpPr/>
          <p:nvPr/>
        </p:nvCxnSpPr>
        <p:spPr>
          <a:xfrm rot="5400000">
            <a:off x="2572530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 142"/>
          <p:cNvSpPr/>
          <p:nvPr/>
        </p:nvSpPr>
        <p:spPr>
          <a:xfrm>
            <a:off x="2714612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3001158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Arc 144"/>
          <p:cNvSpPr/>
          <p:nvPr/>
        </p:nvSpPr>
        <p:spPr>
          <a:xfrm>
            <a:off x="3143240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6" name="Straight Connector 145"/>
          <p:cNvCxnSpPr/>
          <p:nvPr/>
        </p:nvCxnSpPr>
        <p:spPr>
          <a:xfrm rot="5400000">
            <a:off x="3144034" y="2999578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Arc 146"/>
          <p:cNvSpPr/>
          <p:nvPr/>
        </p:nvSpPr>
        <p:spPr>
          <a:xfrm>
            <a:off x="3286116" y="2571744"/>
            <a:ext cx="1000132" cy="571504"/>
          </a:xfrm>
          <a:prstGeom prst="arc">
            <a:avLst>
              <a:gd name="adj1" fmla="val 5298512"/>
              <a:gd name="adj2" fmla="val 10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9" name="Group 148"/>
          <p:cNvGrpSpPr/>
          <p:nvPr/>
        </p:nvGrpSpPr>
        <p:grpSpPr>
          <a:xfrm>
            <a:off x="928662" y="3711576"/>
            <a:ext cx="2714644" cy="217490"/>
            <a:chOff x="5429256" y="2571744"/>
            <a:chExt cx="2714644" cy="217490"/>
          </a:xfrm>
        </p:grpSpPr>
        <p:cxnSp>
          <p:nvCxnSpPr>
            <p:cNvPr id="150" name="Straight Arrow Connector 149"/>
            <p:cNvCxnSpPr/>
            <p:nvPr/>
          </p:nvCxnSpPr>
          <p:spPr>
            <a:xfrm>
              <a:off x="5429256" y="2787646"/>
              <a:ext cx="2714644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Rectangle 150"/>
            <p:cNvSpPr/>
            <p:nvPr/>
          </p:nvSpPr>
          <p:spPr>
            <a:xfrm>
              <a:off x="5929322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6000760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286512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6429388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657226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215206" y="2571744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728664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7429520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764383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7929586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500694" y="2573332"/>
              <a:ext cx="71438" cy="1428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3" name="Straight Arrow Connector 162"/>
          <p:cNvCxnSpPr/>
          <p:nvPr/>
        </p:nvCxnSpPr>
        <p:spPr>
          <a:xfrm rot="10800000" flipV="1">
            <a:off x="4071934" y="2928934"/>
            <a:ext cx="1500198" cy="714380"/>
          </a:xfrm>
          <a:prstGeom prst="straightConnector1">
            <a:avLst/>
          </a:prstGeom>
          <a:ln w="28575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4500562" y="3500438"/>
            <a:ext cx="2448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/>
                </a:solidFill>
              </a:rPr>
              <a:t>Compare with template</a:t>
            </a:r>
            <a:endParaRPr lang="en-GB" dirty="0">
              <a:solidFill>
                <a:schemeClr val="accent6"/>
              </a:solidFill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 rot="5400000" flipH="1" flipV="1">
            <a:off x="464712" y="3535760"/>
            <a:ext cx="1071570" cy="794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5400000" flipH="1" flipV="1">
            <a:off x="892943" y="3536157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 flipH="1" flipV="1">
            <a:off x="963587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rot="5400000" flipH="1" flipV="1">
            <a:off x="1249339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 flipH="1" flipV="1">
            <a:off x="1393803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 rot="5400000" flipH="1" flipV="1">
            <a:off x="1536679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 flipH="1" flipV="1">
            <a:off x="2178033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rot="5400000" flipH="1" flipV="1">
            <a:off x="2251059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5400000" flipH="1" flipV="1">
            <a:off x="2392347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rot="5400000" flipH="1" flipV="1">
            <a:off x="2606661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5400000" flipH="1" flipV="1">
            <a:off x="2892412" y="3535363"/>
            <a:ext cx="1071570" cy="1588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Box 181"/>
          <p:cNvSpPr txBox="1"/>
          <p:nvPr/>
        </p:nvSpPr>
        <p:spPr>
          <a:xfrm>
            <a:off x="1142976" y="2071678"/>
            <a:ext cx="1429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Input Stream</a:t>
            </a:r>
            <a:endParaRPr lang="en-GB" dirty="0"/>
          </a:p>
        </p:txBody>
      </p:sp>
      <p:sp>
        <p:nvSpPr>
          <p:cNvPr id="183" name="TextBox 182"/>
          <p:cNvSpPr txBox="1"/>
          <p:nvPr/>
        </p:nvSpPr>
        <p:spPr>
          <a:xfrm>
            <a:off x="6357950" y="2071678"/>
            <a:ext cx="162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Output Stream</a:t>
            </a:r>
            <a:endParaRPr lang="en-GB" dirty="0"/>
          </a:p>
        </p:txBody>
      </p:sp>
      <p:sp>
        <p:nvSpPr>
          <p:cNvPr id="184" name="TextBox 183"/>
          <p:cNvSpPr txBox="1"/>
          <p:nvPr/>
        </p:nvSpPr>
        <p:spPr>
          <a:xfrm>
            <a:off x="1643042" y="3929066"/>
            <a:ext cx="386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6"/>
                </a:solidFill>
              </a:rPr>
              <a:t>v</a:t>
            </a:r>
            <a:r>
              <a:rPr lang="en-GB" sz="2400" b="1" baseline="-25000" dirty="0" smtClean="0">
                <a:solidFill>
                  <a:schemeClr val="accent6"/>
                </a:solidFill>
              </a:rPr>
              <a:t>i</a:t>
            </a:r>
            <a:endParaRPr lang="en-GB" sz="2400" b="1" baseline="-25000" dirty="0">
              <a:solidFill>
                <a:schemeClr val="accent6"/>
              </a:solidFill>
            </a:endParaRPr>
          </a:p>
        </p:txBody>
      </p:sp>
      <p:sp>
        <p:nvSpPr>
          <p:cNvPr id="185" name="Oval 184"/>
          <p:cNvSpPr/>
          <p:nvPr/>
        </p:nvSpPr>
        <p:spPr>
          <a:xfrm>
            <a:off x="1714480" y="3000372"/>
            <a:ext cx="142876" cy="142876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7" grpId="0" animBg="1"/>
      <p:bldP spid="129" grpId="0" animBg="1"/>
      <p:bldP spid="131" grpId="0" animBg="1"/>
      <p:bldP spid="133" grpId="0" animBg="1"/>
      <p:bldP spid="135" grpId="0" animBg="1"/>
      <p:bldP spid="137" grpId="0" animBg="1"/>
      <p:bldP spid="139" grpId="0" animBg="1"/>
      <p:bldP spid="141" grpId="0" animBg="1"/>
      <p:bldP spid="143" grpId="0" animBg="1"/>
      <p:bldP spid="145" grpId="0" animBg="1"/>
      <p:bldP spid="147" grpId="0" animBg="1"/>
      <p:bldP spid="184" grpId="1"/>
      <p:bldP spid="185" grpId="2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security of Onion Routing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Cannot withstand a global passive adversary</a:t>
            </a:r>
          </a:p>
          <a:p>
            <a:pPr lvl="1"/>
            <a:r>
              <a:rPr lang="en-GB" dirty="0" smtClean="0"/>
              <a:t>(Tracing attacks to expensive to foil)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Partial adversary</a:t>
            </a:r>
          </a:p>
          <a:p>
            <a:pPr lvl="1"/>
            <a:r>
              <a:rPr lang="en-GB" dirty="0" smtClean="0"/>
              <a:t>Can see some of the network</a:t>
            </a:r>
          </a:p>
          <a:p>
            <a:pPr lvl="1"/>
            <a:r>
              <a:rPr lang="en-GB" dirty="0" smtClean="0"/>
              <a:t>Can control some of the nodes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Secure if adversary cannot see first and last node of the connection</a:t>
            </a:r>
          </a:p>
          <a:p>
            <a:pPr lvl="1"/>
            <a:r>
              <a:rPr lang="en-GB" dirty="0" smtClean="0"/>
              <a:t>If c is fraction of corrupt servers</a:t>
            </a:r>
          </a:p>
          <a:p>
            <a:pPr lvl="1"/>
            <a:r>
              <a:rPr lang="en-GB" dirty="0" err="1" smtClean="0"/>
              <a:t>Compromize</a:t>
            </a:r>
            <a:r>
              <a:rPr lang="en-GB" dirty="0" smtClean="0"/>
              <a:t> probability = c</a:t>
            </a:r>
            <a:r>
              <a:rPr lang="en-GB" baseline="30000" dirty="0" smtClean="0"/>
              <a:t>2</a:t>
            </a:r>
            <a:br>
              <a:rPr lang="en-GB" baseline="30000" dirty="0" smtClean="0"/>
            </a:br>
            <a:endParaRPr lang="en-GB" baseline="30000" dirty="0" smtClean="0"/>
          </a:p>
          <a:p>
            <a:r>
              <a:rPr lang="en-GB" dirty="0" smtClean="0"/>
              <a:t>No point making routes too long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Onion Routing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Forward secrecy</a:t>
            </a:r>
          </a:p>
          <a:p>
            <a:pPr lvl="1"/>
            <a:r>
              <a:rPr lang="en-GB" dirty="0" smtClean="0"/>
              <a:t>In mix networks Alice uses long term keys</a:t>
            </a:r>
            <a:br>
              <a:rPr lang="en-GB" dirty="0" smtClean="0"/>
            </a:br>
            <a:r>
              <a:rPr lang="en-GB" dirty="0" smtClean="0"/>
              <a:t>A-&gt;M</a:t>
            </a:r>
            <a:r>
              <a:rPr lang="en-GB" baseline="-25000" dirty="0" smtClean="0"/>
              <a:t>2</a:t>
            </a:r>
            <a:r>
              <a:rPr lang="en-GB" dirty="0" smtClean="0"/>
              <a:t>: {M</a:t>
            </a:r>
            <a:r>
              <a:rPr lang="en-GB" baseline="-25000" dirty="0" smtClean="0"/>
              <a:t>4</a:t>
            </a:r>
            <a:r>
              <a:rPr lang="en-GB" dirty="0" smtClean="0"/>
              <a:t>, {M</a:t>
            </a:r>
            <a:r>
              <a:rPr lang="en-GB" baseline="-25000" dirty="0" smtClean="0"/>
              <a:t>1</a:t>
            </a:r>
            <a:r>
              <a:rPr lang="en-GB" dirty="0" smtClean="0"/>
              <a:t>,{B, </a:t>
            </a:r>
            <a:r>
              <a:rPr lang="en-GB" dirty="0" err="1" smtClean="0"/>
              <a:t>Msg</a:t>
            </a:r>
            <a:r>
              <a:rPr lang="en-GB" dirty="0" smtClean="0"/>
              <a:t>}</a:t>
            </a:r>
            <a:r>
              <a:rPr lang="en-GB" baseline="-25000" dirty="0" smtClean="0"/>
              <a:t>M1</a:t>
            </a:r>
            <a:r>
              <a:rPr lang="en-GB" dirty="0" smtClean="0"/>
              <a:t>}</a:t>
            </a:r>
            <a:r>
              <a:rPr lang="en-GB" baseline="-25000" dirty="0" smtClean="0"/>
              <a:t>M4</a:t>
            </a:r>
            <a:r>
              <a:rPr lang="en-GB" dirty="0" smtClean="0"/>
              <a:t>}</a:t>
            </a:r>
            <a:r>
              <a:rPr lang="en-GB" baseline="-25000" dirty="0" smtClean="0"/>
              <a:t>M2</a:t>
            </a:r>
          </a:p>
          <a:p>
            <a:pPr lvl="1"/>
            <a:r>
              <a:rPr lang="en-GB" dirty="0" smtClean="0"/>
              <a:t>In Onion Routing a bi-directional channel is available</a:t>
            </a:r>
          </a:p>
          <a:p>
            <a:pPr lvl="1"/>
            <a:r>
              <a:rPr lang="en-GB" dirty="0" smtClean="0"/>
              <a:t>Can perform authenticated </a:t>
            </a:r>
            <a:r>
              <a:rPr lang="en-GB" dirty="0" err="1" smtClean="0"/>
              <a:t>Diffie</a:t>
            </a:r>
            <a:r>
              <a:rPr lang="en-GB" dirty="0" smtClean="0"/>
              <a:t>-Hellman to extend the anonymous channel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OR provides better security against compulsion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Extending the route in OR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157161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704811" y="157161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192882" y="157161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r>
              <a:rPr lang="en-GB" baseline="-25000" dirty="0" smtClean="0"/>
              <a:t>2</a:t>
            </a:r>
            <a:endParaRPr lang="en-GB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5678653" y="1571612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OR</a:t>
            </a:r>
            <a:r>
              <a:rPr lang="en-GB" baseline="-25000" dirty="0" smtClean="0"/>
              <a:t>3</a:t>
            </a:r>
            <a:endParaRPr lang="en-GB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178851" y="1571612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Bob</a:t>
            </a:r>
            <a:endParaRPr lang="en-GB" dirty="0"/>
          </a:p>
        </p:txBody>
      </p:sp>
      <p:cxnSp>
        <p:nvCxnSpPr>
          <p:cNvPr id="10" name="Straight Connector 9"/>
          <p:cNvCxnSpPr>
            <a:stCxn id="4" idx="2"/>
          </p:cNvCxnSpPr>
          <p:nvPr/>
        </p:nvCxnSpPr>
        <p:spPr>
          <a:xfrm rot="5400000">
            <a:off x="-1080928" y="4379162"/>
            <a:ext cx="4917056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0708" y="4379162"/>
            <a:ext cx="4917056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984835" y="4373091"/>
            <a:ext cx="4929198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3377864" y="4480260"/>
            <a:ext cx="5143536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842343" y="4515979"/>
            <a:ext cx="5214974" cy="40620"/>
          </a:xfrm>
          <a:prstGeom prst="line">
            <a:avLst/>
          </a:prstGeom>
          <a:ln>
            <a:solidFill>
              <a:schemeClr val="tx2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428728" y="2428868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1428728" y="2571744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28728" y="2714620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1428729" y="2857496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28728" y="1857364"/>
            <a:ext cx="15295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/>
              <a:t>Authenticated DH</a:t>
            </a:r>
          </a:p>
          <a:p>
            <a:pPr algn="ctr"/>
            <a:r>
              <a:rPr lang="en-GB" sz="1400" dirty="0" smtClean="0"/>
              <a:t>Alice – OR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28729" y="3713957"/>
            <a:ext cx="300039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1428730" y="3856833"/>
            <a:ext cx="300039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428729" y="3999709"/>
            <a:ext cx="300039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1428730" y="4140999"/>
            <a:ext cx="3000394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92508" y="3071015"/>
            <a:ext cx="2450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Authenticated DH, Alice – OR</a:t>
            </a:r>
            <a:r>
              <a:rPr lang="en-GB" sz="1400" baseline="-25000" dirty="0" smtClean="0"/>
              <a:t>2</a:t>
            </a:r>
            <a:endParaRPr lang="en-GB" sz="1400" baseline="-25000" dirty="0"/>
          </a:p>
        </p:txBody>
      </p:sp>
      <p:sp>
        <p:nvSpPr>
          <p:cNvPr id="34" name="Oval 33"/>
          <p:cNvSpPr/>
          <p:nvPr/>
        </p:nvSpPr>
        <p:spPr>
          <a:xfrm flipH="1">
            <a:off x="1545885" y="3571081"/>
            <a:ext cx="97157" cy="71438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 flipH="1">
            <a:off x="2786050" y="3571876"/>
            <a:ext cx="97157" cy="714380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>
            <a:stCxn id="34" idx="0"/>
            <a:endCxn id="35" idx="0"/>
          </p:cNvCxnSpPr>
          <p:nvPr/>
        </p:nvCxnSpPr>
        <p:spPr>
          <a:xfrm rot="16200000" flipH="1">
            <a:off x="2214147" y="2951396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4" idx="4"/>
            <a:endCxn id="35" idx="4"/>
          </p:cNvCxnSpPr>
          <p:nvPr/>
        </p:nvCxnSpPr>
        <p:spPr>
          <a:xfrm rot="16200000" flipH="1">
            <a:off x="2214148" y="3665775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00232" y="2835471"/>
            <a:ext cx="346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K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2134560" y="3264099"/>
            <a:ext cx="1508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Encrypted with K</a:t>
            </a:r>
            <a:r>
              <a:rPr lang="en-GB" sz="1400" baseline="-25000" dirty="0" smtClean="0"/>
              <a:t>1</a:t>
            </a:r>
            <a:endParaRPr lang="en-GB" sz="1400" baseline="-25000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428728" y="4856966"/>
            <a:ext cx="45005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>
            <a:off x="1428730" y="4999842"/>
            <a:ext cx="450059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428728" y="5142718"/>
            <a:ext cx="45005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>
            <a:off x="1428730" y="5284010"/>
            <a:ext cx="4500593" cy="23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 flipH="1">
            <a:off x="1617319" y="4714884"/>
            <a:ext cx="97160" cy="714380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/>
          <p:cNvSpPr/>
          <p:nvPr/>
        </p:nvSpPr>
        <p:spPr>
          <a:xfrm flipH="1">
            <a:off x="4260525" y="4714884"/>
            <a:ext cx="97160" cy="714380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2963851" y="3394075"/>
            <a:ext cx="1588" cy="264320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 flipH="1">
            <a:off x="2987504" y="4108456"/>
            <a:ext cx="1588" cy="264320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 flipH="1">
            <a:off x="1500166" y="4643446"/>
            <a:ext cx="142876" cy="857256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 flipH="1">
            <a:off x="2740329" y="4643446"/>
            <a:ext cx="117158" cy="857256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4" name="Straight Connector 63"/>
          <p:cNvCxnSpPr/>
          <p:nvPr/>
        </p:nvCxnSpPr>
        <p:spPr>
          <a:xfrm rot="16200000" flipH="1">
            <a:off x="2168428" y="4023762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6200000" flipH="1">
            <a:off x="2168429" y="4880222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788656" y="426423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K</a:t>
            </a:r>
            <a:r>
              <a:rPr lang="en-GB" sz="1400" baseline="-25000" dirty="0" smtClean="0"/>
              <a:t>2</a:t>
            </a:r>
            <a:endParaRPr lang="en-GB" sz="1400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3192706" y="4214023"/>
            <a:ext cx="24508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Authenticated DH, Alice – OR</a:t>
            </a:r>
            <a:r>
              <a:rPr lang="en-GB" sz="1400" baseline="-25000" dirty="0" smtClean="0"/>
              <a:t>3</a:t>
            </a:r>
            <a:endParaRPr lang="en-GB" sz="1400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3634758" y="4407107"/>
            <a:ext cx="17924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Encrypted with K</a:t>
            </a:r>
            <a:r>
              <a:rPr lang="en-GB" sz="1400" baseline="-25000" dirty="0" smtClean="0"/>
              <a:t>1</a:t>
            </a:r>
            <a:r>
              <a:rPr lang="en-GB" sz="1400" dirty="0" smtClean="0"/>
              <a:t>, K</a:t>
            </a:r>
            <a:r>
              <a:rPr lang="en-GB" sz="1400" baseline="-25000" dirty="0" smtClean="0"/>
              <a:t>2</a:t>
            </a:r>
            <a:endParaRPr lang="en-GB" sz="1400" baseline="-25000" dirty="0"/>
          </a:p>
        </p:txBody>
      </p:sp>
      <p:sp>
        <p:nvSpPr>
          <p:cNvPr id="74" name="Oval 73"/>
          <p:cNvSpPr/>
          <p:nvPr/>
        </p:nvSpPr>
        <p:spPr>
          <a:xfrm flipH="1">
            <a:off x="1688758" y="5857098"/>
            <a:ext cx="97160" cy="714380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 flipH="1">
            <a:off x="5760724" y="5857098"/>
            <a:ext cx="97160" cy="714380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75"/>
          <p:cNvCxnSpPr>
            <a:stCxn id="74" idx="0"/>
          </p:cNvCxnSpPr>
          <p:nvPr/>
        </p:nvCxnSpPr>
        <p:spPr>
          <a:xfrm rot="5400000" flipH="1" flipV="1">
            <a:off x="3761892" y="3832544"/>
            <a:ext cx="1588" cy="4049109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4" idx="4"/>
          </p:cNvCxnSpPr>
          <p:nvPr/>
        </p:nvCxnSpPr>
        <p:spPr>
          <a:xfrm rot="16200000" flipH="1">
            <a:off x="3772925" y="4535891"/>
            <a:ext cx="1589" cy="4072762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flipH="1">
            <a:off x="1571605" y="5785660"/>
            <a:ext cx="142876" cy="857256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/>
          <p:cNvSpPr/>
          <p:nvPr/>
        </p:nvSpPr>
        <p:spPr>
          <a:xfrm flipH="1">
            <a:off x="4240528" y="5785660"/>
            <a:ext cx="117158" cy="857256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0" name="Straight Connector 79"/>
          <p:cNvCxnSpPr/>
          <p:nvPr/>
        </p:nvCxnSpPr>
        <p:spPr>
          <a:xfrm>
            <a:off x="1643042" y="5785660"/>
            <a:ext cx="2646065" cy="79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8" idx="4"/>
          </p:cNvCxnSpPr>
          <p:nvPr/>
        </p:nvCxnSpPr>
        <p:spPr>
          <a:xfrm rot="16200000" flipH="1">
            <a:off x="2966075" y="5319883"/>
            <a:ext cx="1588" cy="264606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 flipH="1">
            <a:off x="1500166" y="5715016"/>
            <a:ext cx="142876" cy="10001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/>
          <p:cNvSpPr/>
          <p:nvPr/>
        </p:nvSpPr>
        <p:spPr>
          <a:xfrm flipH="1">
            <a:off x="2786050" y="5715016"/>
            <a:ext cx="142876" cy="1000132"/>
          </a:xfrm>
          <a:prstGeom prst="ellipse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8" name="Straight Connector 87"/>
          <p:cNvCxnSpPr/>
          <p:nvPr/>
        </p:nvCxnSpPr>
        <p:spPr>
          <a:xfrm rot="16200000" flipH="1">
            <a:off x="2191289" y="5095331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H="1">
            <a:off x="2191290" y="6094667"/>
            <a:ext cx="795" cy="1240165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1428728" y="6142850"/>
            <a:ext cx="6000792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10800000">
            <a:off x="1428730" y="6285726"/>
            <a:ext cx="6000790" cy="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65472" y="5500702"/>
            <a:ext cx="4002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TCP Connection with Bob, Encrypted with K</a:t>
            </a:r>
            <a:r>
              <a:rPr lang="en-GB" sz="1400" baseline="-25000" dirty="0" smtClean="0"/>
              <a:t>1</a:t>
            </a:r>
            <a:r>
              <a:rPr lang="en-GB" sz="1400" dirty="0" smtClean="0"/>
              <a:t>, K</a:t>
            </a:r>
            <a:r>
              <a:rPr lang="en-GB" sz="1400" baseline="-25000" dirty="0" smtClean="0"/>
              <a:t>2</a:t>
            </a:r>
            <a:r>
              <a:rPr lang="en-GB" sz="1400" dirty="0" smtClean="0"/>
              <a:t>, K</a:t>
            </a:r>
            <a:r>
              <a:rPr lang="en-GB" sz="1100" baseline="-25000" dirty="0" smtClean="0"/>
              <a:t>3</a:t>
            </a:r>
            <a:endParaRPr lang="en-GB" sz="1400" baseline="-25000" dirty="0"/>
          </a:p>
        </p:txBody>
      </p:sp>
      <p:sp>
        <p:nvSpPr>
          <p:cNvPr id="96" name="TextBox 95"/>
          <p:cNvSpPr txBox="1"/>
          <p:nvPr/>
        </p:nvSpPr>
        <p:spPr>
          <a:xfrm>
            <a:off x="3571868" y="5429264"/>
            <a:ext cx="3481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K</a:t>
            </a:r>
            <a:r>
              <a:rPr lang="en-GB" sz="1400" baseline="-25000" dirty="0" smtClean="0"/>
              <a:t>3</a:t>
            </a:r>
            <a:endParaRPr lang="en-GB" sz="1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34" grpId="0" animBg="1"/>
      <p:bldP spid="35" grpId="0" animBg="1"/>
      <p:bldP spid="44" grpId="0"/>
      <p:bldP spid="45" grpId="0"/>
      <p:bldP spid="50" grpId="0" animBg="1"/>
      <p:bldP spid="51" grpId="0" animBg="1"/>
      <p:bldP spid="62" grpId="0" animBg="1"/>
      <p:bldP spid="63" grpId="0" animBg="1"/>
      <p:bldP spid="66" grpId="0"/>
      <p:bldP spid="67" grpId="0"/>
      <p:bldP spid="68" grpId="0"/>
      <p:bldP spid="74" grpId="0" animBg="1"/>
      <p:bldP spid="75" grpId="0" animBg="1"/>
      <p:bldP spid="78" grpId="0" animBg="1"/>
      <p:bldP spid="79" grpId="0" animBg="1"/>
      <p:bldP spid="86" grpId="0" animBg="1"/>
      <p:bldP spid="87" grpId="0" animBg="1"/>
      <p:bldP spid="95" grpId="0"/>
      <p:bldP spid="9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Encryption of input and output streams under different keys provides bitwise unlinkability</a:t>
            </a:r>
          </a:p>
          <a:p>
            <a:pPr lvl="1"/>
            <a:r>
              <a:rPr lang="en-GB" dirty="0" smtClean="0"/>
              <a:t>As for mix networks</a:t>
            </a:r>
          </a:p>
          <a:p>
            <a:pPr lvl="1"/>
            <a:r>
              <a:rPr lang="en-GB" dirty="0" smtClean="0"/>
              <a:t>Is it really necessary?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Authenticated </a:t>
            </a:r>
            <a:r>
              <a:rPr lang="en-GB" dirty="0" err="1" smtClean="0"/>
              <a:t>Diffie</a:t>
            </a:r>
            <a:r>
              <a:rPr lang="en-GB" dirty="0" smtClean="0"/>
              <a:t>-Hellman</a:t>
            </a:r>
          </a:p>
          <a:p>
            <a:pPr lvl="1"/>
            <a:r>
              <a:rPr lang="en-GB" dirty="0" smtClean="0"/>
              <a:t>One-sided authentication: Alice remains anonymous</a:t>
            </a:r>
          </a:p>
          <a:p>
            <a:pPr lvl="1"/>
            <a:r>
              <a:rPr lang="en-GB" dirty="0" smtClean="0"/>
              <a:t>Alice needs to know the signature keys of the Onion Routers</a:t>
            </a:r>
          </a:p>
          <a:p>
            <a:pPr lvl="1"/>
            <a:r>
              <a:rPr lang="en-GB" dirty="0" smtClean="0"/>
              <a:t>Scalability issue – 1000 routers x 2048 bit keys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Show that:</a:t>
            </a:r>
          </a:p>
          <a:p>
            <a:pPr lvl="1"/>
            <a:r>
              <a:rPr lang="en-GB" dirty="0" smtClean="0"/>
              <a:t>If Alice knows only a small subset of all Onion Routers, the paths she creates using them are not anonymous.</a:t>
            </a:r>
          </a:p>
          <a:p>
            <a:pPr lvl="1"/>
            <a:r>
              <a:rPr lang="en-GB" dirty="0" smtClean="0"/>
              <a:t>Assume adversary knows Alice’s subset of nodes.</a:t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sz="1600" dirty="0" smtClean="0"/>
              <a:t>Hint: Consider collusion between a corrupt middle and last node – then corrupt last node only.</a:t>
            </a:r>
          </a:p>
          <a:p>
            <a:pPr lvl="1"/>
            <a:endParaRPr lang="en-GB" sz="1600" dirty="0" smtClean="0"/>
          </a:p>
          <a:p>
            <a:r>
              <a:rPr lang="en-GB" dirty="0" smtClean="0"/>
              <a:t>Real problem: need to ensure all clients know the full, most up-to-date list of routers.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directions in 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Anonymous routing immune to tracing</a:t>
            </a:r>
          </a:p>
          <a:p>
            <a:pPr lvl="1"/>
            <a:r>
              <a:rPr lang="en-GB" dirty="0" smtClean="0"/>
              <a:t>Reasonable latency?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Yes, we can!</a:t>
            </a:r>
          </a:p>
          <a:p>
            <a:pPr lvl="1"/>
            <a:r>
              <a:rPr lang="en-GB" dirty="0" smtClean="0"/>
              <a:t>Tracing possible because of input-output correlations</a:t>
            </a:r>
          </a:p>
          <a:p>
            <a:pPr lvl="1"/>
            <a:r>
              <a:rPr lang="en-GB" dirty="0" smtClean="0"/>
              <a:t>Strategy 1: fixed sending of cells </a:t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 err="1" smtClean="0"/>
              <a:t>eg</a:t>
            </a:r>
            <a:r>
              <a:rPr lang="en-GB" dirty="0" smtClean="0"/>
              <a:t>. 1 every 20-30ms)</a:t>
            </a:r>
          </a:p>
          <a:p>
            <a:pPr lvl="1"/>
            <a:r>
              <a:rPr lang="en-GB" dirty="0" smtClean="0"/>
              <a:t>Strategy 2: fix any sending schedule independently of the input streams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Crowds – lightweight anonymity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Mixes and OR – heavy on cryptography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Lighter threat model</a:t>
            </a:r>
          </a:p>
          <a:p>
            <a:pPr lvl="1"/>
            <a:r>
              <a:rPr lang="en-GB" dirty="0" smtClean="0"/>
              <a:t>No network adversary</a:t>
            </a:r>
          </a:p>
          <a:p>
            <a:pPr lvl="1"/>
            <a:r>
              <a:rPr lang="en-GB" dirty="0" smtClean="0"/>
              <a:t>Small fraction of corrupt nodes</a:t>
            </a:r>
          </a:p>
          <a:p>
            <a:pPr lvl="1"/>
            <a:r>
              <a:rPr lang="en-GB" dirty="0" smtClean="0"/>
              <a:t>Anonymity of web access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Crowds: a groups of nodes cooperate to provide anonymous web-browsing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in communications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473"/>
            <a:ext cx="8229600" cy="462560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Specialized applications</a:t>
            </a:r>
          </a:p>
          <a:p>
            <a:pPr lvl="1"/>
            <a:r>
              <a:rPr lang="en-GB" sz="2400" dirty="0" smtClean="0"/>
              <a:t>Electronic voting</a:t>
            </a:r>
          </a:p>
          <a:p>
            <a:pPr lvl="1"/>
            <a:r>
              <a:rPr lang="en-GB" sz="2400" dirty="0" smtClean="0"/>
              <a:t>Auctions / bidding / stock market</a:t>
            </a:r>
          </a:p>
          <a:p>
            <a:pPr lvl="1"/>
            <a:r>
              <a:rPr lang="en-GB" sz="2400" dirty="0" smtClean="0"/>
              <a:t>Incident reporting</a:t>
            </a:r>
          </a:p>
          <a:p>
            <a:pPr lvl="1"/>
            <a:r>
              <a:rPr lang="en-GB" sz="2400" dirty="0" smtClean="0"/>
              <a:t>Witness protection / whistle blowing</a:t>
            </a:r>
          </a:p>
          <a:p>
            <a:pPr lvl="1"/>
            <a:r>
              <a:rPr lang="en-GB" sz="2400" dirty="0" smtClean="0"/>
              <a:t>Showing anonymous credentials!</a:t>
            </a:r>
            <a:br>
              <a:rPr lang="en-GB" sz="2400" dirty="0" smtClean="0"/>
            </a:br>
            <a:endParaRPr lang="en-GB" sz="2400" dirty="0" smtClean="0"/>
          </a:p>
          <a:p>
            <a:r>
              <a:rPr lang="en-GB" dirty="0" smtClean="0"/>
              <a:t>General applications</a:t>
            </a:r>
          </a:p>
          <a:p>
            <a:pPr lvl="1"/>
            <a:r>
              <a:rPr lang="en-GB" sz="2400" dirty="0" smtClean="0"/>
              <a:t>Freedom of speech</a:t>
            </a:r>
          </a:p>
          <a:p>
            <a:pPr lvl="1"/>
            <a:r>
              <a:rPr lang="en-GB" sz="2400" dirty="0" smtClean="0"/>
              <a:t>Profiling / price discrimination</a:t>
            </a:r>
          </a:p>
          <a:p>
            <a:pPr lvl="1"/>
            <a:r>
              <a:rPr lang="en-GB" sz="2400" dirty="0" smtClean="0"/>
              <a:t>Spam avoidance</a:t>
            </a:r>
          </a:p>
          <a:p>
            <a:pPr lvl="1"/>
            <a:r>
              <a:rPr lang="en-GB" sz="2400" dirty="0" smtClean="0"/>
              <a:t>Investigation / market research</a:t>
            </a:r>
          </a:p>
          <a:p>
            <a:pPr lvl="1"/>
            <a:r>
              <a:rPr lang="en-GB" sz="2400" dirty="0" smtClean="0"/>
              <a:t>Censorship resistance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loud 15"/>
          <p:cNvSpPr/>
          <p:nvPr/>
        </p:nvSpPr>
        <p:spPr>
          <a:xfrm>
            <a:off x="571472" y="1857364"/>
            <a:ext cx="6143668" cy="4786322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Crowds – illustrated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5180017" y="4036223"/>
            <a:ext cx="4071966" cy="1588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72396" y="3286124"/>
            <a:ext cx="109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(Website)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2285984" y="2714620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357290" y="392906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357422" y="5214950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786182" y="5214950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357290" y="464344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cxnSp>
        <p:nvCxnSpPr>
          <p:cNvPr id="19" name="Curved Connector 18"/>
          <p:cNvCxnSpPr>
            <a:stCxn id="11" idx="7"/>
            <a:endCxn id="10" idx="1"/>
          </p:cNvCxnSpPr>
          <p:nvPr/>
        </p:nvCxnSpPr>
        <p:spPr>
          <a:xfrm rot="5400000" flipH="1" flipV="1">
            <a:off x="2357422" y="3571876"/>
            <a:ext cx="1588" cy="902694"/>
          </a:xfrm>
          <a:prstGeom prst="curvedConnector3">
            <a:avLst>
              <a:gd name="adj1" fmla="val 20324748"/>
            </a:avLst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0" idx="7"/>
            <a:endCxn id="9" idx="2"/>
          </p:cNvCxnSpPr>
          <p:nvPr/>
        </p:nvCxnSpPr>
        <p:spPr>
          <a:xfrm rot="5400000" flipH="1" flipV="1">
            <a:off x="3066942" y="3446860"/>
            <a:ext cx="772818" cy="379909"/>
          </a:xfrm>
          <a:prstGeom prst="curved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9" idx="4"/>
            <a:endCxn id="14" idx="2"/>
          </p:cNvCxnSpPr>
          <p:nvPr/>
        </p:nvCxnSpPr>
        <p:spPr>
          <a:xfrm rot="16200000" flipH="1">
            <a:off x="3643306" y="3893346"/>
            <a:ext cx="1035851" cy="392909"/>
          </a:xfrm>
          <a:prstGeom prst="curved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14" idx="6"/>
            <a:endCxn id="13" idx="4"/>
          </p:cNvCxnSpPr>
          <p:nvPr/>
        </p:nvCxnSpPr>
        <p:spPr>
          <a:xfrm flipV="1">
            <a:off x="5000628" y="3500438"/>
            <a:ext cx="321471" cy="1107289"/>
          </a:xfrm>
          <a:prstGeom prst="curved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3" idx="7"/>
            <a:endCxn id="6" idx="1"/>
          </p:cNvCxnSpPr>
          <p:nvPr/>
        </p:nvCxnSpPr>
        <p:spPr>
          <a:xfrm rot="5400000" flipH="1" flipV="1">
            <a:off x="6572264" y="1643050"/>
            <a:ext cx="285752" cy="2331454"/>
          </a:xfrm>
          <a:prstGeom prst="curvedConnector3">
            <a:avLst>
              <a:gd name="adj1" fmla="val 21295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57950" y="1571612"/>
            <a:ext cx="1944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Probability p</a:t>
            </a:r>
          </a:p>
          <a:p>
            <a:pPr algn="ctr"/>
            <a:r>
              <a:rPr lang="en-GB" dirty="0" smtClean="0"/>
              <a:t>(Send out request)</a:t>
            </a:r>
            <a:endParaRPr lang="en-GB" dirty="0"/>
          </a:p>
        </p:txBody>
      </p:sp>
      <p:sp>
        <p:nvSpPr>
          <p:cNvPr id="31" name="Freeform 30"/>
          <p:cNvSpPr/>
          <p:nvPr/>
        </p:nvSpPr>
        <p:spPr>
          <a:xfrm>
            <a:off x="1994170" y="2607013"/>
            <a:ext cx="5817141" cy="2130357"/>
          </a:xfrm>
          <a:custGeom>
            <a:avLst/>
            <a:gdLst>
              <a:gd name="connsiteX0" fmla="*/ 5817141 w 5817141"/>
              <a:gd name="connsiteY0" fmla="*/ 223736 h 2130357"/>
              <a:gd name="connsiteX1" fmla="*/ 5690681 w 5817141"/>
              <a:gd name="connsiteY1" fmla="*/ 175098 h 2130357"/>
              <a:gd name="connsiteX2" fmla="*/ 5651770 w 5817141"/>
              <a:gd name="connsiteY2" fmla="*/ 165370 h 2130357"/>
              <a:gd name="connsiteX3" fmla="*/ 5564221 w 5817141"/>
              <a:gd name="connsiteY3" fmla="*/ 126459 h 2130357"/>
              <a:gd name="connsiteX4" fmla="*/ 5525311 w 5817141"/>
              <a:gd name="connsiteY4" fmla="*/ 107004 h 2130357"/>
              <a:gd name="connsiteX5" fmla="*/ 5496128 w 5817141"/>
              <a:gd name="connsiteY5" fmla="*/ 87549 h 2130357"/>
              <a:gd name="connsiteX6" fmla="*/ 5428034 w 5817141"/>
              <a:gd name="connsiteY6" fmla="*/ 77821 h 2130357"/>
              <a:gd name="connsiteX7" fmla="*/ 5389124 w 5817141"/>
              <a:gd name="connsiteY7" fmla="*/ 58366 h 2130357"/>
              <a:gd name="connsiteX8" fmla="*/ 5321030 w 5817141"/>
              <a:gd name="connsiteY8" fmla="*/ 38910 h 2130357"/>
              <a:gd name="connsiteX9" fmla="*/ 5272392 w 5817141"/>
              <a:gd name="connsiteY9" fmla="*/ 29183 h 2130357"/>
              <a:gd name="connsiteX10" fmla="*/ 5019473 w 5817141"/>
              <a:gd name="connsiteY10" fmla="*/ 0 h 2130357"/>
              <a:gd name="connsiteX11" fmla="*/ 4377447 w 5817141"/>
              <a:gd name="connsiteY11" fmla="*/ 9727 h 2130357"/>
              <a:gd name="connsiteX12" fmla="*/ 4348264 w 5817141"/>
              <a:gd name="connsiteY12" fmla="*/ 29183 h 2130357"/>
              <a:gd name="connsiteX13" fmla="*/ 4299626 w 5817141"/>
              <a:gd name="connsiteY13" fmla="*/ 77821 h 2130357"/>
              <a:gd name="connsiteX14" fmla="*/ 4260715 w 5817141"/>
              <a:gd name="connsiteY14" fmla="*/ 107004 h 2130357"/>
              <a:gd name="connsiteX15" fmla="*/ 4241260 w 5817141"/>
              <a:gd name="connsiteY15" fmla="*/ 155642 h 2130357"/>
              <a:gd name="connsiteX16" fmla="*/ 4212077 w 5817141"/>
              <a:gd name="connsiteY16" fmla="*/ 184825 h 2130357"/>
              <a:gd name="connsiteX17" fmla="*/ 4182894 w 5817141"/>
              <a:gd name="connsiteY17" fmla="*/ 223736 h 2130357"/>
              <a:gd name="connsiteX18" fmla="*/ 4143983 w 5817141"/>
              <a:gd name="connsiteY18" fmla="*/ 243191 h 2130357"/>
              <a:gd name="connsiteX19" fmla="*/ 3842426 w 5817141"/>
              <a:gd name="connsiteY19" fmla="*/ 252919 h 2130357"/>
              <a:gd name="connsiteX20" fmla="*/ 3774332 w 5817141"/>
              <a:gd name="connsiteY20" fmla="*/ 282102 h 2130357"/>
              <a:gd name="connsiteX21" fmla="*/ 3706239 w 5817141"/>
              <a:gd name="connsiteY21" fmla="*/ 301557 h 2130357"/>
              <a:gd name="connsiteX22" fmla="*/ 3638145 w 5817141"/>
              <a:gd name="connsiteY22" fmla="*/ 350196 h 2130357"/>
              <a:gd name="connsiteX23" fmla="*/ 3608962 w 5817141"/>
              <a:gd name="connsiteY23" fmla="*/ 369651 h 2130357"/>
              <a:gd name="connsiteX24" fmla="*/ 3560324 w 5817141"/>
              <a:gd name="connsiteY24" fmla="*/ 437744 h 2130357"/>
              <a:gd name="connsiteX25" fmla="*/ 3501958 w 5817141"/>
              <a:gd name="connsiteY25" fmla="*/ 515566 h 2130357"/>
              <a:gd name="connsiteX26" fmla="*/ 3482502 w 5817141"/>
              <a:gd name="connsiteY26" fmla="*/ 554476 h 2130357"/>
              <a:gd name="connsiteX27" fmla="*/ 3433864 w 5817141"/>
              <a:gd name="connsiteY27" fmla="*/ 642025 h 2130357"/>
              <a:gd name="connsiteX28" fmla="*/ 3404681 w 5817141"/>
              <a:gd name="connsiteY28" fmla="*/ 651753 h 2130357"/>
              <a:gd name="connsiteX29" fmla="*/ 3385226 w 5817141"/>
              <a:gd name="connsiteY29" fmla="*/ 680936 h 2130357"/>
              <a:gd name="connsiteX30" fmla="*/ 3365770 w 5817141"/>
              <a:gd name="connsiteY30" fmla="*/ 700391 h 2130357"/>
              <a:gd name="connsiteX31" fmla="*/ 3346315 w 5817141"/>
              <a:gd name="connsiteY31" fmla="*/ 749030 h 2130357"/>
              <a:gd name="connsiteX32" fmla="*/ 3249039 w 5817141"/>
              <a:gd name="connsiteY32" fmla="*/ 885217 h 2130357"/>
              <a:gd name="connsiteX33" fmla="*/ 3239311 w 5817141"/>
              <a:gd name="connsiteY33" fmla="*/ 914400 h 2130357"/>
              <a:gd name="connsiteX34" fmla="*/ 3190673 w 5817141"/>
              <a:gd name="connsiteY34" fmla="*/ 1001949 h 2130357"/>
              <a:gd name="connsiteX35" fmla="*/ 3151762 w 5817141"/>
              <a:gd name="connsiteY35" fmla="*/ 1070042 h 2130357"/>
              <a:gd name="connsiteX36" fmla="*/ 3122579 w 5817141"/>
              <a:gd name="connsiteY36" fmla="*/ 1177047 h 2130357"/>
              <a:gd name="connsiteX37" fmla="*/ 3083668 w 5817141"/>
              <a:gd name="connsiteY37" fmla="*/ 1264596 h 2130357"/>
              <a:gd name="connsiteX38" fmla="*/ 3073941 w 5817141"/>
              <a:gd name="connsiteY38" fmla="*/ 1313234 h 2130357"/>
              <a:gd name="connsiteX39" fmla="*/ 3054485 w 5817141"/>
              <a:gd name="connsiteY39" fmla="*/ 1371600 h 2130357"/>
              <a:gd name="connsiteX40" fmla="*/ 3044758 w 5817141"/>
              <a:gd name="connsiteY40" fmla="*/ 1400783 h 2130357"/>
              <a:gd name="connsiteX41" fmla="*/ 3035030 w 5817141"/>
              <a:gd name="connsiteY41" fmla="*/ 1439693 h 2130357"/>
              <a:gd name="connsiteX42" fmla="*/ 2996119 w 5817141"/>
              <a:gd name="connsiteY42" fmla="*/ 1527242 h 2130357"/>
              <a:gd name="connsiteX43" fmla="*/ 2976664 w 5817141"/>
              <a:gd name="connsiteY43" fmla="*/ 1556425 h 2130357"/>
              <a:gd name="connsiteX44" fmla="*/ 2966936 w 5817141"/>
              <a:gd name="connsiteY44" fmla="*/ 1614791 h 2130357"/>
              <a:gd name="connsiteX45" fmla="*/ 2957209 w 5817141"/>
              <a:gd name="connsiteY45" fmla="*/ 1731523 h 2130357"/>
              <a:gd name="connsiteX46" fmla="*/ 2937753 w 5817141"/>
              <a:gd name="connsiteY46" fmla="*/ 1799617 h 2130357"/>
              <a:gd name="connsiteX47" fmla="*/ 2918298 w 5817141"/>
              <a:gd name="connsiteY47" fmla="*/ 1838527 h 2130357"/>
              <a:gd name="connsiteX48" fmla="*/ 2879387 w 5817141"/>
              <a:gd name="connsiteY48" fmla="*/ 1984442 h 2130357"/>
              <a:gd name="connsiteX49" fmla="*/ 2840477 w 5817141"/>
              <a:gd name="connsiteY49" fmla="*/ 2042808 h 2130357"/>
              <a:gd name="connsiteX50" fmla="*/ 2811294 w 5817141"/>
              <a:gd name="connsiteY50" fmla="*/ 2091447 h 2130357"/>
              <a:gd name="connsiteX51" fmla="*/ 2714017 w 5817141"/>
              <a:gd name="connsiteY51" fmla="*/ 2120630 h 2130357"/>
              <a:gd name="connsiteX52" fmla="*/ 2684834 w 5817141"/>
              <a:gd name="connsiteY52" fmla="*/ 2130357 h 2130357"/>
              <a:gd name="connsiteX53" fmla="*/ 2461098 w 5817141"/>
              <a:gd name="connsiteY53" fmla="*/ 2110902 h 2130357"/>
              <a:gd name="connsiteX54" fmla="*/ 2422187 w 5817141"/>
              <a:gd name="connsiteY54" fmla="*/ 2042808 h 2130357"/>
              <a:gd name="connsiteX55" fmla="*/ 2373549 w 5817141"/>
              <a:gd name="connsiteY55" fmla="*/ 1984442 h 2130357"/>
              <a:gd name="connsiteX56" fmla="*/ 2363821 w 5817141"/>
              <a:gd name="connsiteY56" fmla="*/ 1955259 h 2130357"/>
              <a:gd name="connsiteX57" fmla="*/ 2334639 w 5817141"/>
              <a:gd name="connsiteY57" fmla="*/ 1916349 h 2130357"/>
              <a:gd name="connsiteX58" fmla="*/ 2315183 w 5817141"/>
              <a:gd name="connsiteY58" fmla="*/ 1887166 h 2130357"/>
              <a:gd name="connsiteX59" fmla="*/ 2276273 w 5817141"/>
              <a:gd name="connsiteY59" fmla="*/ 1819072 h 2130357"/>
              <a:gd name="connsiteX60" fmla="*/ 2266545 w 5817141"/>
              <a:gd name="connsiteY60" fmla="*/ 1770434 h 2130357"/>
              <a:gd name="connsiteX61" fmla="*/ 2237362 w 5817141"/>
              <a:gd name="connsiteY61" fmla="*/ 1692613 h 2130357"/>
              <a:gd name="connsiteX62" fmla="*/ 2227634 w 5817141"/>
              <a:gd name="connsiteY62" fmla="*/ 1663430 h 2130357"/>
              <a:gd name="connsiteX63" fmla="*/ 2198451 w 5817141"/>
              <a:gd name="connsiteY63" fmla="*/ 1410510 h 2130357"/>
              <a:gd name="connsiteX64" fmla="*/ 2178996 w 5817141"/>
              <a:gd name="connsiteY64" fmla="*/ 1371600 h 2130357"/>
              <a:gd name="connsiteX65" fmla="*/ 2140085 w 5817141"/>
              <a:gd name="connsiteY65" fmla="*/ 1293778 h 2130357"/>
              <a:gd name="connsiteX66" fmla="*/ 2130358 w 5817141"/>
              <a:gd name="connsiteY66" fmla="*/ 1235413 h 2130357"/>
              <a:gd name="connsiteX67" fmla="*/ 2101175 w 5817141"/>
              <a:gd name="connsiteY67" fmla="*/ 1147864 h 2130357"/>
              <a:gd name="connsiteX68" fmla="*/ 2091447 w 5817141"/>
              <a:gd name="connsiteY68" fmla="*/ 1118681 h 2130357"/>
              <a:gd name="connsiteX69" fmla="*/ 2081719 w 5817141"/>
              <a:gd name="connsiteY69" fmla="*/ 1070042 h 2130357"/>
              <a:gd name="connsiteX70" fmla="*/ 2071992 w 5817141"/>
              <a:gd name="connsiteY70" fmla="*/ 1040859 h 2130357"/>
              <a:gd name="connsiteX71" fmla="*/ 2052536 w 5817141"/>
              <a:gd name="connsiteY71" fmla="*/ 972766 h 2130357"/>
              <a:gd name="connsiteX72" fmla="*/ 2033081 w 5817141"/>
              <a:gd name="connsiteY72" fmla="*/ 914400 h 2130357"/>
              <a:gd name="connsiteX73" fmla="*/ 2013626 w 5817141"/>
              <a:gd name="connsiteY73" fmla="*/ 856034 h 2130357"/>
              <a:gd name="connsiteX74" fmla="*/ 1984443 w 5817141"/>
              <a:gd name="connsiteY74" fmla="*/ 778213 h 2130357"/>
              <a:gd name="connsiteX75" fmla="*/ 1916349 w 5817141"/>
              <a:gd name="connsiteY75" fmla="*/ 710119 h 2130357"/>
              <a:gd name="connsiteX76" fmla="*/ 1838528 w 5817141"/>
              <a:gd name="connsiteY76" fmla="*/ 651753 h 2130357"/>
              <a:gd name="connsiteX77" fmla="*/ 1712068 w 5817141"/>
              <a:gd name="connsiteY77" fmla="*/ 671208 h 2130357"/>
              <a:gd name="connsiteX78" fmla="*/ 1702341 w 5817141"/>
              <a:gd name="connsiteY78" fmla="*/ 700391 h 2130357"/>
              <a:gd name="connsiteX79" fmla="*/ 1653702 w 5817141"/>
              <a:gd name="connsiteY79" fmla="*/ 749030 h 2130357"/>
              <a:gd name="connsiteX80" fmla="*/ 1614792 w 5817141"/>
              <a:gd name="connsiteY80" fmla="*/ 787940 h 2130357"/>
              <a:gd name="connsiteX81" fmla="*/ 1566153 w 5817141"/>
              <a:gd name="connsiteY81" fmla="*/ 846306 h 2130357"/>
              <a:gd name="connsiteX82" fmla="*/ 1527243 w 5817141"/>
              <a:gd name="connsiteY82" fmla="*/ 924127 h 2130357"/>
              <a:gd name="connsiteX83" fmla="*/ 1507787 w 5817141"/>
              <a:gd name="connsiteY83" fmla="*/ 943583 h 2130357"/>
              <a:gd name="connsiteX84" fmla="*/ 1449421 w 5817141"/>
              <a:gd name="connsiteY84" fmla="*/ 1021404 h 2130357"/>
              <a:gd name="connsiteX85" fmla="*/ 1439694 w 5817141"/>
              <a:gd name="connsiteY85" fmla="*/ 1070042 h 2130357"/>
              <a:gd name="connsiteX86" fmla="*/ 1420239 w 5817141"/>
              <a:gd name="connsiteY86" fmla="*/ 1099225 h 2130357"/>
              <a:gd name="connsiteX87" fmla="*/ 1400783 w 5817141"/>
              <a:gd name="connsiteY87" fmla="*/ 1138136 h 2130357"/>
              <a:gd name="connsiteX88" fmla="*/ 1361873 w 5817141"/>
              <a:gd name="connsiteY88" fmla="*/ 1235413 h 2130357"/>
              <a:gd name="connsiteX89" fmla="*/ 1332690 w 5817141"/>
              <a:gd name="connsiteY89" fmla="*/ 1332689 h 2130357"/>
              <a:gd name="connsiteX90" fmla="*/ 1264596 w 5817141"/>
              <a:gd name="connsiteY90" fmla="*/ 1420238 h 2130357"/>
              <a:gd name="connsiteX91" fmla="*/ 1225685 w 5817141"/>
              <a:gd name="connsiteY91" fmla="*/ 1468876 h 2130357"/>
              <a:gd name="connsiteX92" fmla="*/ 1206230 w 5817141"/>
              <a:gd name="connsiteY92" fmla="*/ 1488332 h 2130357"/>
              <a:gd name="connsiteX93" fmla="*/ 1186775 w 5817141"/>
              <a:gd name="connsiteY93" fmla="*/ 1517515 h 2130357"/>
              <a:gd name="connsiteX94" fmla="*/ 1157592 w 5817141"/>
              <a:gd name="connsiteY94" fmla="*/ 1536970 h 2130357"/>
              <a:gd name="connsiteX95" fmla="*/ 1118681 w 5817141"/>
              <a:gd name="connsiteY95" fmla="*/ 1566153 h 2130357"/>
              <a:gd name="connsiteX96" fmla="*/ 1070043 w 5817141"/>
              <a:gd name="connsiteY96" fmla="*/ 1575881 h 2130357"/>
              <a:gd name="connsiteX97" fmla="*/ 836579 w 5817141"/>
              <a:gd name="connsiteY97" fmla="*/ 1566153 h 2130357"/>
              <a:gd name="connsiteX98" fmla="*/ 797668 w 5817141"/>
              <a:gd name="connsiteY98" fmla="*/ 1527242 h 2130357"/>
              <a:gd name="connsiteX99" fmla="*/ 758758 w 5817141"/>
              <a:gd name="connsiteY99" fmla="*/ 1498059 h 2130357"/>
              <a:gd name="connsiteX100" fmla="*/ 719847 w 5817141"/>
              <a:gd name="connsiteY100" fmla="*/ 1439693 h 2130357"/>
              <a:gd name="connsiteX101" fmla="*/ 175098 w 5817141"/>
              <a:gd name="connsiteY101" fmla="*/ 1459149 h 2130357"/>
              <a:gd name="connsiteX102" fmla="*/ 87549 w 5817141"/>
              <a:gd name="connsiteY102" fmla="*/ 1507787 h 2130357"/>
              <a:gd name="connsiteX103" fmla="*/ 58366 w 5817141"/>
              <a:gd name="connsiteY103" fmla="*/ 1527242 h 2130357"/>
              <a:gd name="connsiteX104" fmla="*/ 48639 w 5817141"/>
              <a:gd name="connsiteY104" fmla="*/ 1556425 h 2130357"/>
              <a:gd name="connsiteX105" fmla="*/ 0 w 5817141"/>
              <a:gd name="connsiteY105" fmla="*/ 1566153 h 2130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5817141" h="2130357">
                <a:moveTo>
                  <a:pt x="5817141" y="223736"/>
                </a:moveTo>
                <a:cubicBezTo>
                  <a:pt x="5798739" y="216375"/>
                  <a:pt x="5727042" y="185487"/>
                  <a:pt x="5690681" y="175098"/>
                </a:cubicBezTo>
                <a:cubicBezTo>
                  <a:pt x="5677826" y="171425"/>
                  <a:pt x="5664740" y="168613"/>
                  <a:pt x="5651770" y="165370"/>
                </a:cubicBezTo>
                <a:cubicBezTo>
                  <a:pt x="5565927" y="108142"/>
                  <a:pt x="5703135" y="195916"/>
                  <a:pt x="5564221" y="126459"/>
                </a:cubicBezTo>
                <a:cubicBezTo>
                  <a:pt x="5551251" y="119974"/>
                  <a:pt x="5537901" y="114198"/>
                  <a:pt x="5525311" y="107004"/>
                </a:cubicBezTo>
                <a:cubicBezTo>
                  <a:pt x="5515160" y="101204"/>
                  <a:pt x="5507326" y="90908"/>
                  <a:pt x="5496128" y="87549"/>
                </a:cubicBezTo>
                <a:cubicBezTo>
                  <a:pt x="5474167" y="80961"/>
                  <a:pt x="5450732" y="81064"/>
                  <a:pt x="5428034" y="77821"/>
                </a:cubicBezTo>
                <a:cubicBezTo>
                  <a:pt x="5415064" y="71336"/>
                  <a:pt x="5402452" y="64078"/>
                  <a:pt x="5389124" y="58366"/>
                </a:cubicBezTo>
                <a:cubicBezTo>
                  <a:pt x="5371624" y="50866"/>
                  <a:pt x="5338118" y="42707"/>
                  <a:pt x="5321030" y="38910"/>
                </a:cubicBezTo>
                <a:cubicBezTo>
                  <a:pt x="5304890" y="35323"/>
                  <a:pt x="5288790" y="31299"/>
                  <a:pt x="5272392" y="29183"/>
                </a:cubicBezTo>
                <a:cubicBezTo>
                  <a:pt x="5188224" y="18323"/>
                  <a:pt x="5103779" y="9728"/>
                  <a:pt x="5019473" y="0"/>
                </a:cubicBezTo>
                <a:cubicBezTo>
                  <a:pt x="4805464" y="3242"/>
                  <a:pt x="4591278" y="430"/>
                  <a:pt x="4377447" y="9727"/>
                </a:cubicBezTo>
                <a:cubicBezTo>
                  <a:pt x="4365767" y="10235"/>
                  <a:pt x="4357063" y="21484"/>
                  <a:pt x="4348264" y="29183"/>
                </a:cubicBezTo>
                <a:cubicBezTo>
                  <a:pt x="4331009" y="44281"/>
                  <a:pt x="4316763" y="62588"/>
                  <a:pt x="4299626" y="77821"/>
                </a:cubicBezTo>
                <a:cubicBezTo>
                  <a:pt x="4287508" y="88592"/>
                  <a:pt x="4273685" y="97276"/>
                  <a:pt x="4260715" y="107004"/>
                </a:cubicBezTo>
                <a:cubicBezTo>
                  <a:pt x="4254230" y="123217"/>
                  <a:pt x="4250515" y="140835"/>
                  <a:pt x="4241260" y="155642"/>
                </a:cubicBezTo>
                <a:cubicBezTo>
                  <a:pt x="4233969" y="167308"/>
                  <a:pt x="4221030" y="174380"/>
                  <a:pt x="4212077" y="184825"/>
                </a:cubicBezTo>
                <a:cubicBezTo>
                  <a:pt x="4201526" y="197135"/>
                  <a:pt x="4195204" y="213185"/>
                  <a:pt x="4182894" y="223736"/>
                </a:cubicBezTo>
                <a:cubicBezTo>
                  <a:pt x="4171884" y="233173"/>
                  <a:pt x="4158431" y="241953"/>
                  <a:pt x="4143983" y="243191"/>
                </a:cubicBezTo>
                <a:cubicBezTo>
                  <a:pt x="4043779" y="251780"/>
                  <a:pt x="3942945" y="249676"/>
                  <a:pt x="3842426" y="252919"/>
                </a:cubicBezTo>
                <a:cubicBezTo>
                  <a:pt x="3761445" y="273165"/>
                  <a:pt x="3841509" y="248513"/>
                  <a:pt x="3774332" y="282102"/>
                </a:cubicBezTo>
                <a:cubicBezTo>
                  <a:pt x="3760373" y="289081"/>
                  <a:pt x="3718711" y="298439"/>
                  <a:pt x="3706239" y="301557"/>
                </a:cubicBezTo>
                <a:cubicBezTo>
                  <a:pt x="3637445" y="347421"/>
                  <a:pt x="3722633" y="289848"/>
                  <a:pt x="3638145" y="350196"/>
                </a:cubicBezTo>
                <a:cubicBezTo>
                  <a:pt x="3628631" y="356991"/>
                  <a:pt x="3618690" y="363166"/>
                  <a:pt x="3608962" y="369651"/>
                </a:cubicBezTo>
                <a:cubicBezTo>
                  <a:pt x="3592113" y="394925"/>
                  <a:pt x="3580437" y="413609"/>
                  <a:pt x="3560324" y="437744"/>
                </a:cubicBezTo>
                <a:cubicBezTo>
                  <a:pt x="3526121" y="478787"/>
                  <a:pt x="3541400" y="436686"/>
                  <a:pt x="3501958" y="515566"/>
                </a:cubicBezTo>
                <a:cubicBezTo>
                  <a:pt x="3495473" y="528536"/>
                  <a:pt x="3488214" y="541147"/>
                  <a:pt x="3482502" y="554476"/>
                </a:cubicBezTo>
                <a:cubicBezTo>
                  <a:pt x="3471081" y="581125"/>
                  <a:pt x="3465465" y="631491"/>
                  <a:pt x="3433864" y="642025"/>
                </a:cubicBezTo>
                <a:lnTo>
                  <a:pt x="3404681" y="651753"/>
                </a:lnTo>
                <a:cubicBezTo>
                  <a:pt x="3398196" y="661481"/>
                  <a:pt x="3392529" y="671807"/>
                  <a:pt x="3385226" y="680936"/>
                </a:cubicBezTo>
                <a:cubicBezTo>
                  <a:pt x="3379497" y="688098"/>
                  <a:pt x="3370320" y="692428"/>
                  <a:pt x="3365770" y="700391"/>
                </a:cubicBezTo>
                <a:cubicBezTo>
                  <a:pt x="3357106" y="715552"/>
                  <a:pt x="3355758" y="734341"/>
                  <a:pt x="3346315" y="749030"/>
                </a:cubicBezTo>
                <a:cubicBezTo>
                  <a:pt x="3288901" y="838340"/>
                  <a:pt x="3285843" y="811607"/>
                  <a:pt x="3249039" y="885217"/>
                </a:cubicBezTo>
                <a:cubicBezTo>
                  <a:pt x="3244453" y="894388"/>
                  <a:pt x="3243350" y="904975"/>
                  <a:pt x="3239311" y="914400"/>
                </a:cubicBezTo>
                <a:cubicBezTo>
                  <a:pt x="3221820" y="955212"/>
                  <a:pt x="3213731" y="960446"/>
                  <a:pt x="3190673" y="1001949"/>
                </a:cubicBezTo>
                <a:cubicBezTo>
                  <a:pt x="3149536" y="1075995"/>
                  <a:pt x="3192525" y="1008896"/>
                  <a:pt x="3151762" y="1070042"/>
                </a:cubicBezTo>
                <a:cubicBezTo>
                  <a:pt x="3144646" y="1105620"/>
                  <a:pt x="3139034" y="1144137"/>
                  <a:pt x="3122579" y="1177047"/>
                </a:cubicBezTo>
                <a:cubicBezTo>
                  <a:pt x="3095315" y="1231575"/>
                  <a:pt x="3108510" y="1202493"/>
                  <a:pt x="3083668" y="1264596"/>
                </a:cubicBezTo>
                <a:cubicBezTo>
                  <a:pt x="3080426" y="1280809"/>
                  <a:pt x="3078291" y="1297283"/>
                  <a:pt x="3073941" y="1313234"/>
                </a:cubicBezTo>
                <a:cubicBezTo>
                  <a:pt x="3068545" y="1333019"/>
                  <a:pt x="3060970" y="1352145"/>
                  <a:pt x="3054485" y="1371600"/>
                </a:cubicBezTo>
                <a:cubicBezTo>
                  <a:pt x="3051242" y="1381328"/>
                  <a:pt x="3047245" y="1390835"/>
                  <a:pt x="3044758" y="1400783"/>
                </a:cubicBezTo>
                <a:cubicBezTo>
                  <a:pt x="3041515" y="1413753"/>
                  <a:pt x="3039258" y="1427010"/>
                  <a:pt x="3035030" y="1439693"/>
                </a:cubicBezTo>
                <a:cubicBezTo>
                  <a:pt x="3026688" y="1464718"/>
                  <a:pt x="3009683" y="1503505"/>
                  <a:pt x="2996119" y="1527242"/>
                </a:cubicBezTo>
                <a:cubicBezTo>
                  <a:pt x="2990318" y="1537393"/>
                  <a:pt x="2983149" y="1546697"/>
                  <a:pt x="2976664" y="1556425"/>
                </a:cubicBezTo>
                <a:cubicBezTo>
                  <a:pt x="2973421" y="1575880"/>
                  <a:pt x="2969114" y="1595188"/>
                  <a:pt x="2966936" y="1614791"/>
                </a:cubicBezTo>
                <a:cubicBezTo>
                  <a:pt x="2962624" y="1653598"/>
                  <a:pt x="2962052" y="1692779"/>
                  <a:pt x="2957209" y="1731523"/>
                </a:cubicBezTo>
                <a:cubicBezTo>
                  <a:pt x="2955757" y="1743139"/>
                  <a:pt x="2943454" y="1786315"/>
                  <a:pt x="2937753" y="1799617"/>
                </a:cubicBezTo>
                <a:cubicBezTo>
                  <a:pt x="2932041" y="1812945"/>
                  <a:pt x="2924783" y="1825557"/>
                  <a:pt x="2918298" y="1838527"/>
                </a:cubicBezTo>
                <a:cubicBezTo>
                  <a:pt x="2911249" y="1870247"/>
                  <a:pt x="2896734" y="1949747"/>
                  <a:pt x="2879387" y="1984442"/>
                </a:cubicBezTo>
                <a:cubicBezTo>
                  <a:pt x="2868930" y="2005356"/>
                  <a:pt x="2847871" y="2020626"/>
                  <a:pt x="2840477" y="2042808"/>
                </a:cubicBezTo>
                <a:cubicBezTo>
                  <a:pt x="2832115" y="2067894"/>
                  <a:pt x="2834184" y="2076187"/>
                  <a:pt x="2811294" y="2091447"/>
                </a:cubicBezTo>
                <a:cubicBezTo>
                  <a:pt x="2769273" y="2119461"/>
                  <a:pt x="2766921" y="2108874"/>
                  <a:pt x="2714017" y="2120630"/>
                </a:cubicBezTo>
                <a:cubicBezTo>
                  <a:pt x="2704007" y="2122854"/>
                  <a:pt x="2694562" y="2127115"/>
                  <a:pt x="2684834" y="2130357"/>
                </a:cubicBezTo>
                <a:cubicBezTo>
                  <a:pt x="2610255" y="2123872"/>
                  <a:pt x="2534611" y="2125039"/>
                  <a:pt x="2461098" y="2110902"/>
                </a:cubicBezTo>
                <a:cubicBezTo>
                  <a:pt x="2423078" y="2103590"/>
                  <a:pt x="2434652" y="2064622"/>
                  <a:pt x="2422187" y="2042808"/>
                </a:cubicBezTo>
                <a:cubicBezTo>
                  <a:pt x="2336131" y="1892210"/>
                  <a:pt x="2441942" y="2121229"/>
                  <a:pt x="2373549" y="1984442"/>
                </a:cubicBezTo>
                <a:cubicBezTo>
                  <a:pt x="2368963" y="1975271"/>
                  <a:pt x="2368908" y="1964162"/>
                  <a:pt x="2363821" y="1955259"/>
                </a:cubicBezTo>
                <a:cubicBezTo>
                  <a:pt x="2355777" y="1941183"/>
                  <a:pt x="2344062" y="1929542"/>
                  <a:pt x="2334639" y="1916349"/>
                </a:cubicBezTo>
                <a:cubicBezTo>
                  <a:pt x="2327844" y="1906835"/>
                  <a:pt x="2320984" y="1897317"/>
                  <a:pt x="2315183" y="1887166"/>
                </a:cubicBezTo>
                <a:cubicBezTo>
                  <a:pt x="2265807" y="1800759"/>
                  <a:pt x="2323679" y="1890182"/>
                  <a:pt x="2276273" y="1819072"/>
                </a:cubicBezTo>
                <a:cubicBezTo>
                  <a:pt x="2273030" y="1802859"/>
                  <a:pt x="2270555" y="1786474"/>
                  <a:pt x="2266545" y="1770434"/>
                </a:cubicBezTo>
                <a:cubicBezTo>
                  <a:pt x="2261026" y="1748358"/>
                  <a:pt x="2244055" y="1710460"/>
                  <a:pt x="2237362" y="1692613"/>
                </a:cubicBezTo>
                <a:cubicBezTo>
                  <a:pt x="2233762" y="1683012"/>
                  <a:pt x="2230877" y="1673158"/>
                  <a:pt x="2227634" y="1663430"/>
                </a:cubicBezTo>
                <a:cubicBezTo>
                  <a:pt x="2221490" y="1601988"/>
                  <a:pt x="2207853" y="1457521"/>
                  <a:pt x="2198451" y="1410510"/>
                </a:cubicBezTo>
                <a:cubicBezTo>
                  <a:pt x="2195607" y="1396291"/>
                  <a:pt x="2184885" y="1384851"/>
                  <a:pt x="2178996" y="1371600"/>
                </a:cubicBezTo>
                <a:cubicBezTo>
                  <a:pt x="2147266" y="1300207"/>
                  <a:pt x="2174538" y="1345456"/>
                  <a:pt x="2140085" y="1293778"/>
                </a:cubicBezTo>
                <a:cubicBezTo>
                  <a:pt x="2136843" y="1274323"/>
                  <a:pt x="2135440" y="1254470"/>
                  <a:pt x="2130358" y="1235413"/>
                </a:cubicBezTo>
                <a:cubicBezTo>
                  <a:pt x="2122432" y="1205690"/>
                  <a:pt x="2110903" y="1177047"/>
                  <a:pt x="2101175" y="1147864"/>
                </a:cubicBezTo>
                <a:cubicBezTo>
                  <a:pt x="2097932" y="1138136"/>
                  <a:pt x="2093458" y="1128736"/>
                  <a:pt x="2091447" y="1118681"/>
                </a:cubicBezTo>
                <a:cubicBezTo>
                  <a:pt x="2088204" y="1102468"/>
                  <a:pt x="2085729" y="1086082"/>
                  <a:pt x="2081719" y="1070042"/>
                </a:cubicBezTo>
                <a:cubicBezTo>
                  <a:pt x="2079232" y="1060094"/>
                  <a:pt x="2074938" y="1050680"/>
                  <a:pt x="2071992" y="1040859"/>
                </a:cubicBezTo>
                <a:cubicBezTo>
                  <a:pt x="2065209" y="1018249"/>
                  <a:pt x="2059478" y="995328"/>
                  <a:pt x="2052536" y="972766"/>
                </a:cubicBezTo>
                <a:cubicBezTo>
                  <a:pt x="2046505" y="953165"/>
                  <a:pt x="2039566" y="933855"/>
                  <a:pt x="2033081" y="914400"/>
                </a:cubicBezTo>
                <a:cubicBezTo>
                  <a:pt x="2026596" y="894945"/>
                  <a:pt x="2018600" y="875929"/>
                  <a:pt x="2013626" y="856034"/>
                </a:cubicBezTo>
                <a:cubicBezTo>
                  <a:pt x="2006947" y="829319"/>
                  <a:pt x="2002755" y="800595"/>
                  <a:pt x="1984443" y="778213"/>
                </a:cubicBezTo>
                <a:cubicBezTo>
                  <a:pt x="1964116" y="753369"/>
                  <a:pt x="1939047" y="732817"/>
                  <a:pt x="1916349" y="710119"/>
                </a:cubicBezTo>
                <a:cubicBezTo>
                  <a:pt x="1867184" y="660953"/>
                  <a:pt x="1893846" y="679412"/>
                  <a:pt x="1838528" y="651753"/>
                </a:cubicBezTo>
                <a:cubicBezTo>
                  <a:pt x="1796375" y="658238"/>
                  <a:pt x="1752233" y="656864"/>
                  <a:pt x="1712068" y="671208"/>
                </a:cubicBezTo>
                <a:cubicBezTo>
                  <a:pt x="1702412" y="674657"/>
                  <a:pt x="1708493" y="692188"/>
                  <a:pt x="1702341" y="700391"/>
                </a:cubicBezTo>
                <a:cubicBezTo>
                  <a:pt x="1688584" y="718734"/>
                  <a:pt x="1669915" y="732817"/>
                  <a:pt x="1653702" y="749030"/>
                </a:cubicBezTo>
                <a:cubicBezTo>
                  <a:pt x="1640732" y="762000"/>
                  <a:pt x="1624967" y="772678"/>
                  <a:pt x="1614792" y="787940"/>
                </a:cubicBezTo>
                <a:cubicBezTo>
                  <a:pt x="1587705" y="828569"/>
                  <a:pt x="1603603" y="808856"/>
                  <a:pt x="1566153" y="846306"/>
                </a:cubicBezTo>
                <a:cubicBezTo>
                  <a:pt x="1553183" y="872246"/>
                  <a:pt x="1547751" y="903619"/>
                  <a:pt x="1527243" y="924127"/>
                </a:cubicBezTo>
                <a:cubicBezTo>
                  <a:pt x="1520758" y="930612"/>
                  <a:pt x="1513756" y="936619"/>
                  <a:pt x="1507787" y="943583"/>
                </a:cubicBezTo>
                <a:cubicBezTo>
                  <a:pt x="1473130" y="984017"/>
                  <a:pt x="1473887" y="984707"/>
                  <a:pt x="1449421" y="1021404"/>
                </a:cubicBezTo>
                <a:cubicBezTo>
                  <a:pt x="1446179" y="1037617"/>
                  <a:pt x="1445499" y="1054561"/>
                  <a:pt x="1439694" y="1070042"/>
                </a:cubicBezTo>
                <a:cubicBezTo>
                  <a:pt x="1435589" y="1080989"/>
                  <a:pt x="1426039" y="1089074"/>
                  <a:pt x="1420239" y="1099225"/>
                </a:cubicBezTo>
                <a:cubicBezTo>
                  <a:pt x="1413044" y="1111816"/>
                  <a:pt x="1405739" y="1124508"/>
                  <a:pt x="1400783" y="1138136"/>
                </a:cubicBezTo>
                <a:cubicBezTo>
                  <a:pt x="1364514" y="1237875"/>
                  <a:pt x="1401159" y="1176484"/>
                  <a:pt x="1361873" y="1235413"/>
                </a:cubicBezTo>
                <a:cubicBezTo>
                  <a:pt x="1355994" y="1258927"/>
                  <a:pt x="1342838" y="1315776"/>
                  <a:pt x="1332690" y="1332689"/>
                </a:cubicBezTo>
                <a:cubicBezTo>
                  <a:pt x="1313669" y="1364391"/>
                  <a:pt x="1287438" y="1391167"/>
                  <a:pt x="1264596" y="1420238"/>
                </a:cubicBezTo>
                <a:cubicBezTo>
                  <a:pt x="1251768" y="1436564"/>
                  <a:pt x="1240366" y="1454194"/>
                  <a:pt x="1225685" y="1468876"/>
                </a:cubicBezTo>
                <a:cubicBezTo>
                  <a:pt x="1219200" y="1475361"/>
                  <a:pt x="1211959" y="1481170"/>
                  <a:pt x="1206230" y="1488332"/>
                </a:cubicBezTo>
                <a:cubicBezTo>
                  <a:pt x="1198927" y="1497461"/>
                  <a:pt x="1195042" y="1509248"/>
                  <a:pt x="1186775" y="1517515"/>
                </a:cubicBezTo>
                <a:cubicBezTo>
                  <a:pt x="1178508" y="1525782"/>
                  <a:pt x="1167106" y="1530175"/>
                  <a:pt x="1157592" y="1536970"/>
                </a:cubicBezTo>
                <a:cubicBezTo>
                  <a:pt x="1144399" y="1546393"/>
                  <a:pt x="1133496" y="1559568"/>
                  <a:pt x="1118681" y="1566153"/>
                </a:cubicBezTo>
                <a:cubicBezTo>
                  <a:pt x="1103572" y="1572868"/>
                  <a:pt x="1086256" y="1572638"/>
                  <a:pt x="1070043" y="1575881"/>
                </a:cubicBezTo>
                <a:cubicBezTo>
                  <a:pt x="988942" y="1629947"/>
                  <a:pt x="1021162" y="1617837"/>
                  <a:pt x="836579" y="1566153"/>
                </a:cubicBezTo>
                <a:cubicBezTo>
                  <a:pt x="818916" y="1561207"/>
                  <a:pt x="811472" y="1539321"/>
                  <a:pt x="797668" y="1527242"/>
                </a:cubicBezTo>
                <a:cubicBezTo>
                  <a:pt x="785467" y="1516566"/>
                  <a:pt x="769529" y="1510176"/>
                  <a:pt x="758758" y="1498059"/>
                </a:cubicBezTo>
                <a:cubicBezTo>
                  <a:pt x="743224" y="1480583"/>
                  <a:pt x="719847" y="1439693"/>
                  <a:pt x="719847" y="1439693"/>
                </a:cubicBezTo>
                <a:lnTo>
                  <a:pt x="175098" y="1459149"/>
                </a:lnTo>
                <a:cubicBezTo>
                  <a:pt x="147292" y="1460563"/>
                  <a:pt x="100721" y="1499006"/>
                  <a:pt x="87549" y="1507787"/>
                </a:cubicBezTo>
                <a:lnTo>
                  <a:pt x="58366" y="1527242"/>
                </a:lnTo>
                <a:cubicBezTo>
                  <a:pt x="55124" y="1536970"/>
                  <a:pt x="56646" y="1550019"/>
                  <a:pt x="48639" y="1556425"/>
                </a:cubicBezTo>
                <a:cubicBezTo>
                  <a:pt x="35496" y="1566939"/>
                  <a:pt x="16085" y="1566153"/>
                  <a:pt x="0" y="1566153"/>
                </a:cubicBezTo>
              </a:path>
            </a:pathLst>
          </a:cu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643306" y="2928934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714612" y="392906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000628" y="285749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357686" y="428625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786578" y="2786058"/>
            <a:ext cx="717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Reply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1868" y="3571876"/>
            <a:ext cx="1704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Probability 1-p</a:t>
            </a:r>
          </a:p>
          <a:p>
            <a:pPr algn="ctr"/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(Relay in crowd)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14876" y="6143644"/>
            <a:ext cx="172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Crowd – (</a:t>
            </a:r>
            <a:r>
              <a:rPr lang="en-GB" dirty="0" err="1" smtClean="0"/>
              <a:t>Jondo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572396" y="4568619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Example:</a:t>
            </a:r>
          </a:p>
          <a:p>
            <a:pPr algn="ctr"/>
            <a:r>
              <a:rPr lang="en-GB" dirty="0" smtClean="0"/>
              <a:t>p = 1 / 4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786710" y="2571744"/>
            <a:ext cx="642942" cy="64294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2" grpId="0"/>
      <p:bldP spid="29" grpId="0"/>
      <p:bldP spid="34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Crowds 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Final website (Bob) or corrupt node does not know who the initiator is</a:t>
            </a:r>
          </a:p>
          <a:p>
            <a:pPr lvl="1"/>
            <a:r>
              <a:rPr lang="en-GB" dirty="0" smtClean="0"/>
              <a:t>Could be the node that passed on the request</a:t>
            </a:r>
          </a:p>
          <a:p>
            <a:pPr lvl="1"/>
            <a:r>
              <a:rPr lang="en-GB" dirty="0" smtClean="0"/>
              <a:t>Or one before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How long do we expect paths to be?</a:t>
            </a:r>
          </a:p>
          <a:p>
            <a:pPr lvl="1"/>
            <a:r>
              <a:rPr lang="en-GB" dirty="0" smtClean="0"/>
              <a:t>Mean of geometric distribution</a:t>
            </a:r>
          </a:p>
          <a:p>
            <a:pPr lvl="1"/>
            <a:r>
              <a:rPr lang="en-GB" dirty="0" smtClean="0"/>
              <a:t>L = 1 / p – (example: L = 4)</a:t>
            </a:r>
          </a:p>
          <a:p>
            <a:pPr lvl="1"/>
            <a:r>
              <a:rPr lang="en-GB" dirty="0" smtClean="0"/>
              <a:t>Latency of request / reply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Crowds security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Consider the case of a corrupt insider</a:t>
            </a:r>
          </a:p>
          <a:p>
            <a:pPr lvl="1"/>
            <a:r>
              <a:rPr lang="en-GB" dirty="0" smtClean="0"/>
              <a:t>A fraction c of nodes are in fact corrupt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When they see a request they have to decide whether </a:t>
            </a:r>
          </a:p>
          <a:p>
            <a:pPr lvl="1"/>
            <a:r>
              <a:rPr lang="en-GB" dirty="0" smtClean="0"/>
              <a:t>the predecessor is the initiator </a:t>
            </a:r>
          </a:p>
          <a:p>
            <a:pPr lvl="1"/>
            <a:r>
              <a:rPr lang="en-GB" dirty="0" smtClean="0"/>
              <a:t>or merely a relay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Note: corrupt insiders will never pass the request to an honest node again!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loud 15"/>
          <p:cNvSpPr/>
          <p:nvPr/>
        </p:nvSpPr>
        <p:spPr>
          <a:xfrm>
            <a:off x="571472" y="1857364"/>
            <a:ext cx="6143668" cy="4786322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Crowds – Corrupt insider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5180017" y="4036223"/>
            <a:ext cx="4071966" cy="1588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72396" y="3286124"/>
            <a:ext cx="109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Bob</a:t>
            </a:r>
          </a:p>
          <a:p>
            <a:pPr algn="ctr"/>
            <a:r>
              <a:rPr lang="en-GB" dirty="0" smtClean="0"/>
              <a:t>(Website)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2285984" y="2714620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1357290" y="392906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357422" y="5214950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786182" y="5214950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1357290" y="464344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Alice</a:t>
            </a:r>
            <a:endParaRPr lang="en-GB" dirty="0"/>
          </a:p>
        </p:txBody>
      </p:sp>
      <p:cxnSp>
        <p:nvCxnSpPr>
          <p:cNvPr id="19" name="Curved Connector 18"/>
          <p:cNvCxnSpPr>
            <a:stCxn id="11" idx="7"/>
            <a:endCxn id="10" idx="1"/>
          </p:cNvCxnSpPr>
          <p:nvPr/>
        </p:nvCxnSpPr>
        <p:spPr>
          <a:xfrm rot="5400000" flipH="1" flipV="1">
            <a:off x="2357422" y="3571876"/>
            <a:ext cx="1588" cy="902694"/>
          </a:xfrm>
          <a:prstGeom prst="curvedConnector3">
            <a:avLst>
              <a:gd name="adj1" fmla="val 20324748"/>
            </a:avLst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hape 20"/>
          <p:cNvCxnSpPr>
            <a:stCxn id="10" idx="7"/>
            <a:endCxn id="9" idx="2"/>
          </p:cNvCxnSpPr>
          <p:nvPr/>
        </p:nvCxnSpPr>
        <p:spPr>
          <a:xfrm rot="5400000" flipH="1" flipV="1">
            <a:off x="3066942" y="3446860"/>
            <a:ext cx="772818" cy="379909"/>
          </a:xfrm>
          <a:prstGeom prst="curvedConnector2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9" idx="0"/>
            <a:endCxn id="6" idx="1"/>
          </p:cNvCxnSpPr>
          <p:nvPr/>
        </p:nvCxnSpPr>
        <p:spPr>
          <a:xfrm rot="5400000" flipH="1" flipV="1">
            <a:off x="5791306" y="839373"/>
            <a:ext cx="263033" cy="3916090"/>
          </a:xfrm>
          <a:prstGeom prst="curvedConnector3">
            <a:avLst>
              <a:gd name="adj1" fmla="val 222706"/>
            </a:avLst>
          </a:prstGeom>
          <a:ln w="28575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643306" y="2928934"/>
            <a:ext cx="642942" cy="64294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714612" y="392906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000628" y="285749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357686" y="4286256"/>
            <a:ext cx="642942" cy="64294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2214546" y="4572008"/>
            <a:ext cx="1704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Probability 1-p</a:t>
            </a:r>
          </a:p>
          <a:p>
            <a:pPr algn="ctr"/>
            <a:r>
              <a:rPr lang="en-GB" dirty="0" smtClean="0">
                <a:solidFill>
                  <a:schemeClr val="accent4">
                    <a:lumMod val="50000"/>
                  </a:schemeClr>
                </a:solidFill>
              </a:rPr>
              <a:t>(Relay in crowd)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14876" y="6143644"/>
            <a:ext cx="1727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Crowd – (</a:t>
            </a:r>
            <a:r>
              <a:rPr lang="en-GB" dirty="0" err="1" smtClean="0"/>
              <a:t>Jondo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786710" y="2571744"/>
            <a:ext cx="642942" cy="64294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3286116" y="3571876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Corrupt node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4714876" y="4214818"/>
            <a:ext cx="4286280" cy="2143140"/>
          </a:xfrm>
          <a:prstGeom prst="cloudCallout">
            <a:avLst>
              <a:gd name="adj1" fmla="val -53658"/>
              <a:gd name="adj2" fmla="val -801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What is the probability my predecessor is the initiator?</a:t>
            </a:r>
            <a:endParaRPr lang="en-GB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6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Calculate: initiator probability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285852" y="1857364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1250133" y="2464587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720" y="2214554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Initiator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135729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000100" y="264318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1 - p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928794" y="1643050"/>
            <a:ext cx="552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Req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876786" y="2845354"/>
            <a:ext cx="70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Relay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571736" y="2500306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2536017" y="3107529"/>
            <a:ext cx="642942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flipH="1">
            <a:off x="2643174" y="250030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285984" y="3286124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1 - c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214678" y="2285992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Corrupt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143240" y="3500438"/>
            <a:ext cx="87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Honest</a:t>
            </a:r>
            <a:endParaRPr lang="en-GB" dirty="0"/>
          </a:p>
        </p:txBody>
      </p:sp>
      <p:grpSp>
        <p:nvGrpSpPr>
          <p:cNvPr id="45" name="Group 44"/>
          <p:cNvGrpSpPr/>
          <p:nvPr/>
        </p:nvGrpSpPr>
        <p:grpSpPr>
          <a:xfrm>
            <a:off x="3822260" y="3128647"/>
            <a:ext cx="2321376" cy="1657675"/>
            <a:chOff x="6866267" y="4202675"/>
            <a:chExt cx="3122890" cy="2230028"/>
          </a:xfrm>
        </p:grpSpPr>
        <p:sp>
          <p:nvSpPr>
            <p:cNvPr id="35" name="TextBox 34"/>
            <p:cNvSpPr txBox="1"/>
            <p:nvPr/>
          </p:nvSpPr>
          <p:spPr>
            <a:xfrm>
              <a:off x="6866267" y="5202807"/>
              <a:ext cx="602089" cy="372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1 - p</a:t>
              </a:r>
              <a:endParaRPr lang="en-GB" sz="1200" dirty="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7152017" y="4202675"/>
              <a:ext cx="2837140" cy="2230028"/>
              <a:chOff x="7152017" y="4202675"/>
              <a:chExt cx="2837140" cy="2230028"/>
            </a:xfrm>
          </p:grpSpPr>
          <p:cxnSp>
            <p:nvCxnSpPr>
              <p:cNvPr id="32" name="Straight Arrow Connector 31"/>
              <p:cNvCxnSpPr/>
              <p:nvPr/>
            </p:nvCxnSpPr>
            <p:spPr>
              <a:xfrm flipV="1">
                <a:off x="7152017" y="4416990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rot="16200000" flipH="1">
                <a:off x="7116298" y="5024213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 flipH="1">
                <a:off x="7223459" y="4416989"/>
                <a:ext cx="285753" cy="372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p</a:t>
                </a:r>
                <a:endParaRPr lang="en-GB" sz="12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794963" y="4202675"/>
                <a:ext cx="578627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err="1" smtClean="0"/>
                  <a:t>Req</a:t>
                </a:r>
                <a:endParaRPr lang="en-GB" sz="12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742955" y="5404979"/>
                <a:ext cx="718798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Relay</a:t>
                </a:r>
                <a:endParaRPr lang="en-GB" sz="1200" dirty="0"/>
              </a:p>
            </p:txBody>
          </p:sp>
          <p:cxnSp>
            <p:nvCxnSpPr>
              <p:cNvPr id="38" name="Straight Arrow Connector 37"/>
              <p:cNvCxnSpPr/>
              <p:nvPr/>
            </p:nvCxnSpPr>
            <p:spPr>
              <a:xfrm flipV="1">
                <a:off x="8437901" y="5059932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 rot="16200000" flipH="1">
                <a:off x="8402182" y="5667155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 flipH="1">
                <a:off x="8509343" y="5059931"/>
                <a:ext cx="285753" cy="372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c</a:t>
                </a:r>
                <a:endParaRPr lang="en-GB" sz="12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8152154" y="5845749"/>
                <a:ext cx="582682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1 - c</a:t>
                </a:r>
                <a:endParaRPr lang="en-GB" sz="12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9080847" y="4845617"/>
                <a:ext cx="908310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Corrupt</a:t>
                </a:r>
                <a:endParaRPr lang="en-GB" sz="1200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9009410" y="6060063"/>
                <a:ext cx="865180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Honest</a:t>
                </a:r>
                <a:endParaRPr lang="en-GB" sz="1200" dirty="0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5822524" y="4071942"/>
            <a:ext cx="2321376" cy="1657675"/>
            <a:chOff x="6866267" y="4202675"/>
            <a:chExt cx="3122890" cy="2230028"/>
          </a:xfrm>
        </p:grpSpPr>
        <p:sp>
          <p:nvSpPr>
            <p:cNvPr id="59" name="TextBox 58"/>
            <p:cNvSpPr txBox="1"/>
            <p:nvPr/>
          </p:nvSpPr>
          <p:spPr>
            <a:xfrm>
              <a:off x="6866267" y="5202807"/>
              <a:ext cx="602089" cy="3726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1 - p</a:t>
              </a:r>
              <a:endParaRPr lang="en-GB" sz="1200" dirty="0"/>
            </a:p>
          </p:txBody>
        </p:sp>
        <p:grpSp>
          <p:nvGrpSpPr>
            <p:cNvPr id="60" name="Group 43"/>
            <p:cNvGrpSpPr/>
            <p:nvPr/>
          </p:nvGrpSpPr>
          <p:grpSpPr>
            <a:xfrm>
              <a:off x="7152017" y="4202675"/>
              <a:ext cx="2837140" cy="2230028"/>
              <a:chOff x="7152017" y="4202675"/>
              <a:chExt cx="2837140" cy="2230028"/>
            </a:xfrm>
          </p:grpSpPr>
          <p:cxnSp>
            <p:nvCxnSpPr>
              <p:cNvPr id="61" name="Straight Arrow Connector 60"/>
              <p:cNvCxnSpPr/>
              <p:nvPr/>
            </p:nvCxnSpPr>
            <p:spPr>
              <a:xfrm flipV="1">
                <a:off x="7152017" y="4416990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Arrow Connector 61"/>
              <p:cNvCxnSpPr/>
              <p:nvPr/>
            </p:nvCxnSpPr>
            <p:spPr>
              <a:xfrm rot="16200000" flipH="1">
                <a:off x="7116298" y="5024213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 flipH="1">
                <a:off x="7223459" y="4416989"/>
                <a:ext cx="285753" cy="372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p</a:t>
                </a:r>
                <a:endParaRPr lang="en-GB" sz="12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794963" y="4202675"/>
                <a:ext cx="578627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err="1" smtClean="0"/>
                  <a:t>Req</a:t>
                </a:r>
                <a:endParaRPr lang="en-GB" sz="12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742955" y="5404979"/>
                <a:ext cx="718798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Relay</a:t>
                </a:r>
                <a:endParaRPr lang="en-GB" sz="1200" dirty="0"/>
              </a:p>
            </p:txBody>
          </p:sp>
          <p:cxnSp>
            <p:nvCxnSpPr>
              <p:cNvPr id="66" name="Straight Arrow Connector 65"/>
              <p:cNvCxnSpPr/>
              <p:nvPr/>
            </p:nvCxnSpPr>
            <p:spPr>
              <a:xfrm flipV="1">
                <a:off x="8437901" y="5059932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/>
              <p:cNvCxnSpPr/>
              <p:nvPr/>
            </p:nvCxnSpPr>
            <p:spPr>
              <a:xfrm rot="16200000" flipH="1">
                <a:off x="8402182" y="5667155"/>
                <a:ext cx="642942" cy="57150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 flipH="1">
                <a:off x="8509343" y="5059931"/>
                <a:ext cx="285753" cy="372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 smtClean="0"/>
                  <a:t>c</a:t>
                </a:r>
                <a:endParaRPr lang="en-GB" sz="12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8152154" y="5845749"/>
                <a:ext cx="582682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1 - c</a:t>
                </a:r>
                <a:endParaRPr lang="en-GB" sz="12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9080847" y="4845617"/>
                <a:ext cx="908310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Corrupt</a:t>
                </a:r>
                <a:endParaRPr lang="en-GB" sz="1200" dirty="0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009410" y="6060063"/>
                <a:ext cx="865180" cy="372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Honest</a:t>
                </a:r>
                <a:endParaRPr lang="en-GB" sz="1200" dirty="0"/>
              </a:p>
            </p:txBody>
          </p:sp>
        </p:grpSp>
      </p:grpSp>
      <p:cxnSp>
        <p:nvCxnSpPr>
          <p:cNvPr id="73" name="Straight Arrow Connector 72"/>
          <p:cNvCxnSpPr/>
          <p:nvPr/>
        </p:nvCxnSpPr>
        <p:spPr>
          <a:xfrm flipV="1">
            <a:off x="8058738" y="5143512"/>
            <a:ext cx="585228" cy="447606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6200000" flipH="1">
            <a:off x="8072462" y="5643578"/>
            <a:ext cx="571504" cy="57150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Line Callout 1 76"/>
          <p:cNvSpPr/>
          <p:nvPr/>
        </p:nvSpPr>
        <p:spPr>
          <a:xfrm>
            <a:off x="5429256" y="1714488"/>
            <a:ext cx="2500330" cy="857256"/>
          </a:xfrm>
          <a:prstGeom prst="borderCallout1">
            <a:avLst>
              <a:gd name="adj1" fmla="val 18750"/>
              <a:gd name="adj2" fmla="val -8333"/>
              <a:gd name="adj3" fmla="val 88671"/>
              <a:gd name="adj4" fmla="val -5115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Predecessor is initiator &amp; corrupt final node</a:t>
            </a:r>
            <a:endParaRPr lang="en-GB" dirty="0"/>
          </a:p>
        </p:txBody>
      </p:sp>
      <p:sp>
        <p:nvSpPr>
          <p:cNvPr id="78" name="Line Callout 1 77"/>
          <p:cNvSpPr/>
          <p:nvPr/>
        </p:nvSpPr>
        <p:spPr>
          <a:xfrm>
            <a:off x="6500826" y="2714620"/>
            <a:ext cx="2500330" cy="857256"/>
          </a:xfrm>
          <a:prstGeom prst="borderCallout1">
            <a:avLst>
              <a:gd name="adj1" fmla="val 68679"/>
              <a:gd name="adj2" fmla="val -7944"/>
              <a:gd name="adj3" fmla="val 109096"/>
              <a:gd name="adj4" fmla="val -2664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Predecessor is random &amp; corrupt final node</a:t>
            </a:r>
            <a:endParaRPr lang="en-GB" dirty="0"/>
          </a:p>
        </p:txBody>
      </p:sp>
      <p:sp>
        <p:nvSpPr>
          <p:cNvPr id="79" name="Oval 78"/>
          <p:cNvSpPr/>
          <p:nvPr/>
        </p:nvSpPr>
        <p:spPr>
          <a:xfrm>
            <a:off x="3214678" y="2285992"/>
            <a:ext cx="928694" cy="428628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1" name="Straight Connector 80"/>
          <p:cNvCxnSpPr/>
          <p:nvPr/>
        </p:nvCxnSpPr>
        <p:spPr>
          <a:xfrm rot="5400000" flipH="1" flipV="1">
            <a:off x="7358082" y="4071942"/>
            <a:ext cx="857256" cy="158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6200000" flipV="1">
            <a:off x="7929586" y="4143379"/>
            <a:ext cx="1285884" cy="428629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6200000" flipV="1">
            <a:off x="8501090" y="3857628"/>
            <a:ext cx="642942" cy="357190"/>
          </a:xfrm>
          <a:prstGeom prst="line">
            <a:avLst/>
          </a:prstGeom>
          <a:ln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85720" y="4429132"/>
            <a:ext cx="40533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p</a:t>
            </a:r>
            <a:r>
              <a:rPr lang="en-GB" sz="2400" baseline="-25000" dirty="0" err="1" smtClean="0"/>
              <a:t>I</a:t>
            </a:r>
            <a:r>
              <a:rPr lang="en-GB" sz="2400" dirty="0" smtClean="0"/>
              <a:t> = (1-p) c / c ∑</a:t>
            </a:r>
            <a:r>
              <a:rPr lang="en-GB" sz="2400" baseline="-25000" dirty="0" err="1" smtClean="0"/>
              <a:t>i</a:t>
            </a:r>
            <a:r>
              <a:rPr lang="en-GB" sz="2400" baseline="-25000" dirty="0" smtClean="0"/>
              <a:t>=1..inf </a:t>
            </a:r>
            <a:r>
              <a:rPr lang="en-GB" sz="2400" dirty="0" smtClean="0"/>
              <a:t>(1-p)</a:t>
            </a:r>
            <a:r>
              <a:rPr lang="en-GB" sz="2400" baseline="30000" dirty="0" err="1" smtClean="0"/>
              <a:t>i</a:t>
            </a:r>
            <a:r>
              <a:rPr lang="en-GB" sz="2400" dirty="0" smtClean="0"/>
              <a:t>(1-c)</a:t>
            </a:r>
            <a:r>
              <a:rPr lang="en-GB" sz="2400" baseline="30000" dirty="0" smtClean="0"/>
              <a:t>i-1</a:t>
            </a:r>
          </a:p>
          <a:p>
            <a:r>
              <a:rPr lang="en-GB" sz="2400" dirty="0" err="1" smtClean="0"/>
              <a:t>p</a:t>
            </a:r>
            <a:r>
              <a:rPr lang="en-GB" sz="2400" baseline="-25000" dirty="0" err="1" smtClean="0"/>
              <a:t>I</a:t>
            </a:r>
            <a:r>
              <a:rPr lang="en-GB" sz="2400" dirty="0" smtClean="0"/>
              <a:t> = 1 – (1-p)(1-c)</a:t>
            </a:r>
            <a:endParaRPr lang="en-GB" sz="2400" dirty="0"/>
          </a:p>
        </p:txBody>
      </p:sp>
      <p:sp>
        <p:nvSpPr>
          <p:cNvPr id="87" name="TextBox 86"/>
          <p:cNvSpPr txBox="1"/>
          <p:nvPr/>
        </p:nvSpPr>
        <p:spPr>
          <a:xfrm>
            <a:off x="285720" y="5500702"/>
            <a:ext cx="5878532" cy="58477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p</a:t>
            </a:r>
            <a:r>
              <a:rPr lang="en-GB" sz="3200" baseline="-25000" dirty="0" err="1" smtClean="0"/>
              <a:t>I</a:t>
            </a:r>
            <a:r>
              <a:rPr lang="en-GB" sz="3200" dirty="0" smtClean="0"/>
              <a:t> grows as (1) c grows (2) p grows</a:t>
            </a:r>
            <a:endParaRPr lang="en-GB" sz="3200" dirty="0"/>
          </a:p>
        </p:txBody>
      </p:sp>
      <p:sp>
        <p:nvSpPr>
          <p:cNvPr id="88" name="TextBox 87"/>
          <p:cNvSpPr txBox="1"/>
          <p:nvPr/>
        </p:nvSpPr>
        <p:spPr>
          <a:xfrm>
            <a:off x="142844" y="6417254"/>
            <a:ext cx="8636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Exercise: What is the information theoretic amount of anonymity of crowds in this context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6" grpId="0"/>
      <p:bldP spid="17" grpId="0"/>
      <p:bldP spid="18" grpId="0"/>
      <p:bldP spid="19" grpId="0"/>
      <p:bldP spid="77" grpId="0" animBg="1"/>
      <p:bldP spid="78" grpId="0" animBg="1"/>
      <p:bldP spid="79" grpId="0" animBg="1"/>
      <p:bldP spid="86" grpId="0"/>
      <p:bldP spid="87" grpId="0" animBg="1"/>
      <p:bldP spid="8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predecessor attack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about repeated requests?</a:t>
            </a:r>
          </a:p>
          <a:p>
            <a:pPr lvl="1"/>
            <a:r>
              <a:rPr lang="en-GB" dirty="0" smtClean="0"/>
              <a:t>Alice always visits Bob</a:t>
            </a:r>
          </a:p>
          <a:p>
            <a:pPr lvl="1"/>
            <a:r>
              <a:rPr lang="en-GB" dirty="0" smtClean="0"/>
              <a:t>E.g. Repeated SMTP connection to microsoft.com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Adversary can observe n times the </a:t>
            </a:r>
            <a:r>
              <a:rPr lang="en-GB" dirty="0" err="1" smtClean="0"/>
              <a:t>tuple</a:t>
            </a:r>
            <a:endParaRPr lang="en-GB" dirty="0" smtClean="0"/>
          </a:p>
          <a:p>
            <a:pPr lvl="1"/>
            <a:r>
              <a:rPr lang="en-GB" dirty="0" smtClean="0"/>
              <a:t>2 x (Alice, Bob)</a:t>
            </a:r>
          </a:p>
          <a:p>
            <a:pPr lvl="1"/>
            <a:r>
              <a:rPr lang="en-GB" dirty="0" smtClean="0"/>
              <a:t>Probability Alice is initiator (at least once)</a:t>
            </a:r>
          </a:p>
          <a:p>
            <a:pPr lvl="2"/>
            <a:r>
              <a:rPr lang="en-GB" dirty="0" smtClean="0"/>
              <a:t>P = 1 – [(1-p)(1-c)]</a:t>
            </a:r>
            <a:r>
              <a:rPr lang="en-GB" baseline="30000" dirty="0" smtClean="0"/>
              <a:t>n</a:t>
            </a:r>
          </a:p>
          <a:p>
            <a:pPr lvl="1"/>
            <a:r>
              <a:rPr lang="en-GB" dirty="0" smtClean="0"/>
              <a:t>Probability of </a:t>
            </a:r>
            <a:r>
              <a:rPr lang="en-GB" dirty="0" err="1" smtClean="0"/>
              <a:t>compromize</a:t>
            </a:r>
            <a:r>
              <a:rPr lang="en-GB" dirty="0" smtClean="0"/>
              <a:t> reaches 1 very fast!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of key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Fast routing = no mixing = traffic analysis attacks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Weaker threat models</a:t>
            </a:r>
          </a:p>
          <a:p>
            <a:pPr lvl="1"/>
            <a:r>
              <a:rPr lang="en-GB" dirty="0" smtClean="0"/>
              <a:t>Onion routing: partial observer</a:t>
            </a:r>
          </a:p>
          <a:p>
            <a:pPr lvl="1"/>
            <a:r>
              <a:rPr lang="en-GB" dirty="0" smtClean="0"/>
              <a:t>Crowds: insiders and remote sites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Repeated patterns</a:t>
            </a:r>
          </a:p>
          <a:p>
            <a:pPr lvl="1"/>
            <a:r>
              <a:rPr lang="en-GB" dirty="0" smtClean="0"/>
              <a:t>Onion routing: Streams vs. Time</a:t>
            </a:r>
          </a:p>
          <a:p>
            <a:pPr lvl="1"/>
            <a:r>
              <a:rPr lang="en-GB" dirty="0" smtClean="0"/>
              <a:t>Crowds: initiators-request </a:t>
            </a:r>
            <a:r>
              <a:rPr lang="en-GB" dirty="0" err="1" smtClean="0"/>
              <a:t>tuples</a:t>
            </a:r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PKI overheads a barrier to p2p anonymity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Core:</a:t>
            </a:r>
          </a:p>
          <a:p>
            <a:pPr lvl="1"/>
            <a:r>
              <a:rPr lang="en-GB" sz="1800" b="1" dirty="0" smtClean="0"/>
              <a:t>Tor: The Second-Generation Onion Router </a:t>
            </a:r>
            <a:r>
              <a:rPr lang="en-GB" sz="1800" dirty="0" smtClean="0"/>
              <a:t>by Roger </a:t>
            </a:r>
            <a:r>
              <a:rPr lang="en-GB" sz="1800" dirty="0" err="1" smtClean="0"/>
              <a:t>Dingledine</a:t>
            </a:r>
            <a:r>
              <a:rPr lang="en-GB" sz="1800" dirty="0" smtClean="0"/>
              <a:t>, Nick Mathewson, and Paul </a:t>
            </a:r>
            <a:r>
              <a:rPr lang="en-GB" sz="1800" dirty="0" err="1" smtClean="0"/>
              <a:t>Syverson</a:t>
            </a:r>
            <a:r>
              <a:rPr lang="en-GB" sz="1800" dirty="0" smtClean="0"/>
              <a:t>. In the Proceedings of the 13th USENIX Security Symposium, August 2004.</a:t>
            </a:r>
          </a:p>
          <a:p>
            <a:pPr lvl="1"/>
            <a:r>
              <a:rPr lang="en-GB" sz="1800" b="1" dirty="0" smtClean="0"/>
              <a:t>Crowds: Anonymity for Web Transactions</a:t>
            </a:r>
            <a:r>
              <a:rPr lang="en-GB" sz="1800" dirty="0" smtClean="0"/>
              <a:t> by Michael Reiter and </a:t>
            </a:r>
            <a:r>
              <a:rPr lang="en-GB" sz="1800" dirty="0" err="1" smtClean="0"/>
              <a:t>Aviel</a:t>
            </a:r>
            <a:r>
              <a:rPr lang="en-GB" sz="1800" dirty="0" smtClean="0"/>
              <a:t> Rubin.</a:t>
            </a:r>
            <a:br>
              <a:rPr lang="en-GB" sz="1800" dirty="0" smtClean="0"/>
            </a:br>
            <a:r>
              <a:rPr lang="en-GB" sz="1800" dirty="0" smtClean="0"/>
              <a:t>In ACM Transactions on Information and System Security 1(1), June 1998.</a:t>
            </a:r>
            <a:br>
              <a:rPr lang="en-GB" sz="1800" dirty="0" smtClean="0"/>
            </a:br>
            <a:endParaRPr lang="en-GB" sz="1800" dirty="0" smtClean="0"/>
          </a:p>
          <a:p>
            <a:r>
              <a:rPr lang="en-GB" sz="2000" dirty="0" smtClean="0"/>
              <a:t>More:</a:t>
            </a:r>
          </a:p>
          <a:p>
            <a:pPr lvl="1"/>
            <a:r>
              <a:rPr lang="en-GB" sz="1800" b="1" dirty="0" smtClean="0"/>
              <a:t>An Introduction to Traffic Analysis </a:t>
            </a:r>
            <a:r>
              <a:rPr lang="en-GB" sz="1800" dirty="0" smtClean="0"/>
              <a:t>by George Danezis and Richard Clayton.</a:t>
            </a: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http://homes.esat.kuleuven.be/~gdanezis/TAIntro-book.pdf</a:t>
            </a:r>
          </a:p>
          <a:p>
            <a:pPr lvl="1"/>
            <a:r>
              <a:rPr lang="en-GB" sz="1800" b="1" dirty="0" smtClean="0"/>
              <a:t>The anonymity bibliography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 http://www.freehaven.net/anonbib/</a:t>
            </a:r>
          </a:p>
          <a:p>
            <a:pPr lvl="1"/>
            <a:endParaRPr lang="en-GB" sz="1800" dirty="0" smtClean="0"/>
          </a:p>
          <a:p>
            <a:pPr lvl="1"/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properties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Sender anonymity</a:t>
            </a:r>
          </a:p>
          <a:p>
            <a:pPr lvl="1"/>
            <a:r>
              <a:rPr lang="en-GB" dirty="0" smtClean="0"/>
              <a:t>Alice sends a message to Bob. Bob cannot know who Alice is.</a:t>
            </a:r>
          </a:p>
          <a:p>
            <a:r>
              <a:rPr lang="en-GB" dirty="0" smtClean="0"/>
              <a:t>Receiver anonymity</a:t>
            </a:r>
          </a:p>
          <a:p>
            <a:pPr lvl="1"/>
            <a:r>
              <a:rPr lang="en-GB" dirty="0" smtClean="0"/>
              <a:t>Alice can send a message to Bob, but cannot find out who Bob is.</a:t>
            </a:r>
          </a:p>
          <a:p>
            <a:r>
              <a:rPr lang="en-GB" dirty="0" smtClean="0"/>
              <a:t>Bi-directional anonymity</a:t>
            </a:r>
          </a:p>
          <a:p>
            <a:pPr lvl="1"/>
            <a:r>
              <a:rPr lang="en-GB" dirty="0" smtClean="0"/>
              <a:t>Alice and Bob can talk to each other, but neither of them know the identity of the 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Anonymity properties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party anonymity</a:t>
            </a:r>
          </a:p>
          <a:p>
            <a:pPr lvl="1"/>
            <a:r>
              <a:rPr lang="en-GB" dirty="0" smtClean="0"/>
              <a:t>Alice and Bob converse and know each other, but no third party can find this out.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err="1" smtClean="0"/>
              <a:t>Unobservability</a:t>
            </a:r>
            <a:endParaRPr lang="en-GB" dirty="0" smtClean="0"/>
          </a:p>
          <a:p>
            <a:pPr lvl="1"/>
            <a:r>
              <a:rPr lang="en-GB" dirty="0" smtClean="0"/>
              <a:t>Alice and Bob take part in some communication, but no one can tell if they are transmitting or receiving messages.</a:t>
            </a:r>
          </a:p>
          <a:p>
            <a:pPr lvl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3544</TotalTime>
  <Words>2703</Words>
  <Application>Microsoft Office PowerPoint</Application>
  <PresentationFormat>On-screen Show (4:3)</PresentationFormat>
  <Paragraphs>911</Paragraphs>
  <Slides>77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78" baseType="lpstr">
      <vt:lpstr>Module</vt:lpstr>
      <vt:lpstr>Anonymous communications: High latency systems</vt:lpstr>
      <vt:lpstr>Network identity today</vt:lpstr>
      <vt:lpstr>Network identity today (contd.)</vt:lpstr>
      <vt:lpstr>Ethernet packet format</vt:lpstr>
      <vt:lpstr>IP packet format</vt:lpstr>
      <vt:lpstr>Outline</vt:lpstr>
      <vt:lpstr>Anonymity in communications</vt:lpstr>
      <vt:lpstr>Anonymity properties (1)</vt:lpstr>
      <vt:lpstr>Anonymity properties (2)</vt:lpstr>
      <vt:lpstr>Pseudonymity properties</vt:lpstr>
      <vt:lpstr>Unconditional anonymity</vt:lpstr>
      <vt:lpstr>The Dining Cryptographers (1)</vt:lpstr>
      <vt:lpstr>The Dining Cryptographers (2)</vt:lpstr>
      <vt:lpstr>The Dining Cryptographers (2)</vt:lpstr>
      <vt:lpstr>DC-nets</vt:lpstr>
      <vt:lpstr>Key sharing graph</vt:lpstr>
      <vt:lpstr>Key sharing graph – security (1)</vt:lpstr>
      <vt:lpstr>Key sharing graph – security (2)</vt:lpstr>
      <vt:lpstr>DC-net twists</vt:lpstr>
      <vt:lpstr>DC-net shortcommings</vt:lpstr>
      <vt:lpstr>Mix – practical anonymity</vt:lpstr>
      <vt:lpstr>The mix – illustrated</vt:lpstr>
      <vt:lpstr>The mix – security issues</vt:lpstr>
      <vt:lpstr>Mix security (contd.)</vt:lpstr>
      <vt:lpstr>Two broken mix designs (1)</vt:lpstr>
      <vt:lpstr>Lessons from broken design 1</vt:lpstr>
      <vt:lpstr>Two broken mix designs (2)</vt:lpstr>
      <vt:lpstr>Lessons from broken design 2</vt:lpstr>
      <vt:lpstr>Distributing mixing</vt:lpstr>
      <vt:lpstr>The free route example</vt:lpstr>
      <vt:lpstr>Free route mix networks</vt:lpstr>
      <vt:lpstr>Problem 2 – who are the others?</vt:lpstr>
      <vt:lpstr>Mitigating the (n-1) attack</vt:lpstr>
      <vt:lpstr>Robustness to DoS</vt:lpstr>
      <vt:lpstr>Provable shuffles – overview</vt:lpstr>
      <vt:lpstr>Provable shuffles – illustrated</vt:lpstr>
      <vt:lpstr>Randomized partial checking</vt:lpstr>
      <vt:lpstr>Partial checking – illustrated</vt:lpstr>
      <vt:lpstr>Receiver anonymity</vt:lpstr>
      <vt:lpstr>Summary of key concepts </vt:lpstr>
      <vt:lpstr>Anonymity measures – old</vt:lpstr>
      <vt:lpstr>Anonymity set limitations</vt:lpstr>
      <vt:lpstr>Entropy as anonymity</vt:lpstr>
      <vt:lpstr>Anonymity measure pitfalls</vt:lpstr>
      <vt:lpstr>What next? Patterns!</vt:lpstr>
      <vt:lpstr>References</vt:lpstr>
      <vt:lpstr>Anonymous communications: Low latency systems</vt:lpstr>
      <vt:lpstr>Anonymity so far...</vt:lpstr>
      <vt:lpstr>Fundamental limits</vt:lpstr>
      <vt:lpstr>Setting</vt:lpstr>
      <vt:lpstr>Many rounds</vt:lpstr>
      <vt:lpstr>Hitting set attack (1)</vt:lpstr>
      <vt:lpstr>Statistical disclosure attack</vt:lpstr>
      <vt:lpstr>Comparison: HS and SDA</vt:lpstr>
      <vt:lpstr>HS and SDA (continued)</vt:lpstr>
      <vt:lpstr>Disclosure attack family</vt:lpstr>
      <vt:lpstr>Summary of key points</vt:lpstr>
      <vt:lpstr>Onion Routing</vt:lpstr>
      <vt:lpstr>Onion Routing vs. Mixing</vt:lpstr>
      <vt:lpstr>Stream Tracing</vt:lpstr>
      <vt:lpstr>Tracing (1) – Correlation</vt:lpstr>
      <vt:lpstr>Tracing (2) – Template matching</vt:lpstr>
      <vt:lpstr>The security of Onion Routing</vt:lpstr>
      <vt:lpstr>More Onion Routing security</vt:lpstr>
      <vt:lpstr>Extending the route in OR</vt:lpstr>
      <vt:lpstr>Some remarks</vt:lpstr>
      <vt:lpstr>Exercise</vt:lpstr>
      <vt:lpstr>Future directions in OR</vt:lpstr>
      <vt:lpstr>Crowds – lightweight anonymity</vt:lpstr>
      <vt:lpstr>Crowds – illustrated</vt:lpstr>
      <vt:lpstr>Crowds security</vt:lpstr>
      <vt:lpstr>Crowds security (2)</vt:lpstr>
      <vt:lpstr>Crowds – Corrupt insider</vt:lpstr>
      <vt:lpstr>Calculate: initiator probability</vt:lpstr>
      <vt:lpstr>The predecessor attack</vt:lpstr>
      <vt:lpstr>Summary of key points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and anonymity protocols</dc:title>
  <dc:creator>gdane</dc:creator>
  <cp:lastModifiedBy>gdane</cp:lastModifiedBy>
  <cp:revision>249</cp:revision>
  <dcterms:created xsi:type="dcterms:W3CDTF">2007-11-27T10:33:34Z</dcterms:created>
  <dcterms:modified xsi:type="dcterms:W3CDTF">2007-12-06T08:00:02Z</dcterms:modified>
</cp:coreProperties>
</file>