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54" r:id="rId2"/>
  </p:sldMasterIdLst>
  <p:notesMasterIdLst>
    <p:notesMasterId r:id="rId23"/>
  </p:notesMasterIdLst>
  <p:handoutMasterIdLst>
    <p:handoutMasterId r:id="rId24"/>
  </p:handoutMasterIdLst>
  <p:sldIdLst>
    <p:sldId id="405" r:id="rId3"/>
    <p:sldId id="460" r:id="rId4"/>
    <p:sldId id="461" r:id="rId5"/>
    <p:sldId id="497" r:id="rId6"/>
    <p:sldId id="494" r:id="rId7"/>
    <p:sldId id="499" r:id="rId8"/>
    <p:sldId id="500" r:id="rId9"/>
    <p:sldId id="502" r:id="rId10"/>
    <p:sldId id="501" r:id="rId11"/>
    <p:sldId id="511" r:id="rId12"/>
    <p:sldId id="496" r:id="rId13"/>
    <p:sldId id="51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 useTimings="0">
    <p:present/>
    <p:sldAll/>
    <p:penClr>
      <a:srgbClr val="FF0000"/>
    </p:penClr>
  </p:showPr>
  <p:clrMru>
    <a:srgbClr val="0000FF"/>
    <a:srgbClr val="000066"/>
    <a:srgbClr val="008080"/>
    <a:srgbClr val="00FF00"/>
    <a:srgbClr val="FFFF66"/>
    <a:srgbClr val="FF0000"/>
    <a:srgbClr val="FFFF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2475" autoAdjust="0"/>
  </p:normalViewPr>
  <p:slideViewPr>
    <p:cSldViewPr snapToObjects="1">
      <p:cViewPr varScale="1">
        <p:scale>
          <a:sx n="68" d="100"/>
          <a:sy n="68" d="100"/>
        </p:scale>
        <p:origin x="-486" y="-108"/>
      </p:cViewPr>
      <p:guideLst>
        <p:guide orient="horz" pos="1152"/>
        <p:guide orient="horz" pos="2659"/>
        <p:guide orient="horz" pos="1872"/>
        <p:guide pos="2880"/>
        <p:guide pos="374"/>
        <p:guide pos="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2016" y="-96"/>
      </p:cViewPr>
      <p:guideLst>
        <p:guide orient="horz" pos="3024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62738" y="9121775"/>
            <a:ext cx="6524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31DEB662-A041-4E2A-B834-2716042F32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46800" y="9120188"/>
            <a:ext cx="11668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8482DC20-783C-46DB-8327-887585D265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1" lang="ja-JP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85889-B4CA-46E8-9007-2FDD97EBD2B6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7942263" y="0"/>
            <a:ext cx="1201737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pic>
        <p:nvPicPr>
          <p:cNvPr id="3" name="Picture 3" descr="ab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pic>
        <p:nvPicPr>
          <p:cNvPr id="5" name="Picture 5" descr="dhsp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4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DD5C-2BF9-4133-BA53-82436856BE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52400"/>
            <a:ext cx="2278062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3" y="152400"/>
            <a:ext cx="6683375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BEF26-D7B5-4F24-9227-2E963E6600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67600" cy="6858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3" y="990600"/>
            <a:ext cx="4479925" cy="52578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990600"/>
            <a:ext cx="4481512" cy="52578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8795-35C2-4074-B3CB-0E50748CBA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7942263" y="0"/>
            <a:ext cx="1201737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pic>
        <p:nvPicPr>
          <p:cNvPr id="3" name="Picture 3" descr="ab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A74F-B79E-4101-BD64-CBFEE59DFD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15B5-C1E3-4A62-B54E-2DD95A03A6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698500"/>
            <a:ext cx="4000500" cy="577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698500"/>
            <a:ext cx="4000500" cy="577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64EA-5231-48C5-9862-0ED1E488B2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4A04-4002-4BAF-9101-017B8AFD27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4E856-E2EE-48E2-9724-7EC75293B2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DA2D-5B3B-4661-8762-29DC22E419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467600" cy="6858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DC45-D324-4B1B-8787-8197078FDB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1F19-EDCA-4241-9F31-37D934CCAD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2D85-2538-426A-A36F-776E198E5D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8521-180E-4405-8C4E-74C0EFA925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0"/>
            <a:ext cx="2038350" cy="6477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0"/>
            <a:ext cx="5962650" cy="6477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44CF-4C32-4EEC-8F82-943F517366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67600" cy="6858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3" y="990600"/>
            <a:ext cx="4479925" cy="52578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990600"/>
            <a:ext cx="4481512" cy="52578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3" y="6553200"/>
            <a:ext cx="91392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C492-2548-4652-B010-0ED326F1B8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ADC9-E077-4F5A-BAE6-307BD8F95BB8}" type="slidenum">
              <a:rPr lang="en-US" altLang="ja-JP" smtClean="0"/>
              <a:pPr/>
              <a:t>‹#›</a:t>
            </a:fld>
            <a:endParaRPr lang="en-US" altLang="ja-JP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2" name="Picture 2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952593" cy="73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3949874" y="13569"/>
            <a:ext cx="5181600" cy="723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6948"/>
            <a:ext cx="9144000" cy="45719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5067822" y="25052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4000" b="1" smtClean="0">
                <a:solidFill>
                  <a:srgbClr val="0000FF"/>
                </a:solidFill>
                <a:latin typeface="Bradley Hand ITC" pitchFamily="66" charset="0"/>
                <a:ea typeface="ＭＳ Ｐゴシック" charset="-128"/>
              </a:rPr>
              <a:t>Web 1080 system</a:t>
            </a:r>
            <a:endParaRPr lang="en-US" altLang="ja-JP" sz="4000" b="1">
              <a:solidFill>
                <a:srgbClr val="0000FF"/>
              </a:solidFill>
              <a:latin typeface="Bradley Hand ITC" pitchFamily="66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9E65A-3906-489E-BD97-67F07DFF6A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3" y="990600"/>
            <a:ext cx="4479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990600"/>
            <a:ext cx="4481512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3EFB-AA7E-4037-B007-ABF50A653C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7761A-E7AD-4031-9346-ADA2374467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4F43-8621-48E8-B981-128CF86F1D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6308-384D-40B4-AD70-99950A7AA7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7613-BEE3-49E3-9E5E-55897B74B5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80D9-6F60-4673-9237-79514190BB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wmf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/>
          <p:cNvPicPr>
            <a:picLocks noChangeAspect="1" noChangeArrowheads="1"/>
          </p:cNvPicPr>
          <p:nvPr userDrawn="1"/>
        </p:nvPicPr>
        <p:blipFill>
          <a:blip r:embed="rId15" cstate="print">
            <a:lum bright="40000"/>
          </a:blip>
          <a:srcRect/>
          <a:stretch>
            <a:fillRect/>
          </a:stretch>
        </p:blipFill>
        <p:spPr bwMode="auto">
          <a:xfrm>
            <a:off x="-3175" y="622300"/>
            <a:ext cx="9147175" cy="58547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3" y="990600"/>
            <a:ext cx="91138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3" y="6553200"/>
            <a:ext cx="91392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/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3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84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effectLst/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36966" name="Rectangle 6"/>
          <p:cNvSpPr>
            <a:spLocks noChangeArrowheads="1"/>
          </p:cNvSpPr>
          <p:nvPr userDrawn="1"/>
        </p:nvSpPr>
        <p:spPr bwMode="auto">
          <a:xfrm>
            <a:off x="7942263" y="0"/>
            <a:ext cx="1201737" cy="2555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ja-JP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936967" name="Rectangle 7"/>
          <p:cNvSpPr>
            <a:spLocks noChangeArrowheads="1"/>
          </p:cNvSpPr>
          <p:nvPr userDrawn="1"/>
        </p:nvSpPr>
        <p:spPr bwMode="auto">
          <a:xfrm>
            <a:off x="0" y="0"/>
            <a:ext cx="7943850" cy="200025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936968" name="Rectangle 8"/>
          <p:cNvSpPr>
            <a:spLocks noChangeArrowheads="1"/>
          </p:cNvSpPr>
          <p:nvPr userDrawn="1"/>
        </p:nvSpPr>
        <p:spPr bwMode="auto">
          <a:xfrm>
            <a:off x="0" y="212725"/>
            <a:ext cx="9144000" cy="625475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936970" name="Rectangle 10"/>
          <p:cNvSpPr>
            <a:spLocks noChangeArrowheads="1"/>
          </p:cNvSpPr>
          <p:nvPr userDrawn="1"/>
        </p:nvSpPr>
        <p:spPr bwMode="auto">
          <a:xfrm>
            <a:off x="6934200" y="61595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936971" name="Text Box 11"/>
          <p:cNvSpPr txBox="1">
            <a:spLocks noChangeArrowheads="1"/>
          </p:cNvSpPr>
          <p:nvPr userDrawn="1"/>
        </p:nvSpPr>
        <p:spPr bwMode="auto">
          <a:xfrm>
            <a:off x="0" y="6537325"/>
            <a:ext cx="9137650" cy="3048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FF"/>
              </a:gs>
            </a:gsLst>
            <a:lin ang="0" scaled="1"/>
          </a:gradFill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ja-JP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93697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95600" y="6502400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57A18E0D-37B6-4FB3-BE24-96CCBD0526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3086" name="Picture 14" descr="j019966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175" y="6034088"/>
            <a:ext cx="90487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 spd="med"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 userDrawn="1"/>
        </p:nvPicPr>
        <p:blipFill>
          <a:blip r:embed="rId19" cstate="print">
            <a:lum bright="40000"/>
          </a:blip>
          <a:srcRect/>
          <a:stretch>
            <a:fillRect/>
          </a:stretch>
        </p:blipFill>
        <p:spPr bwMode="auto">
          <a:xfrm>
            <a:off x="838200" y="622300"/>
            <a:ext cx="8305800" cy="58547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98500"/>
            <a:ext cx="81534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932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84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effectLst/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32870" name="Rectangle 6"/>
          <p:cNvSpPr>
            <a:spLocks noChangeArrowheads="1"/>
          </p:cNvSpPr>
          <p:nvPr userDrawn="1"/>
        </p:nvSpPr>
        <p:spPr bwMode="auto">
          <a:xfrm>
            <a:off x="7942263" y="0"/>
            <a:ext cx="1201737" cy="2555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ja-JP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932871" name="Rectangle 7"/>
          <p:cNvSpPr>
            <a:spLocks noChangeArrowheads="1"/>
          </p:cNvSpPr>
          <p:nvPr userDrawn="1"/>
        </p:nvSpPr>
        <p:spPr bwMode="auto">
          <a:xfrm>
            <a:off x="0" y="63500"/>
            <a:ext cx="9144000" cy="625475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0638" y="0"/>
            <a:ext cx="7472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9328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95600" y="6502400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12D69FDA-7446-4025-932D-FCE634C4DE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4105" name="Picture 10" descr="dhsplogo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2144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875" name="Text Box 11"/>
          <p:cNvSpPr txBox="1">
            <a:spLocks noChangeArrowheads="1"/>
          </p:cNvSpPr>
          <p:nvPr userDrawn="1"/>
        </p:nvSpPr>
        <p:spPr bwMode="auto">
          <a:xfrm>
            <a:off x="30163" y="6491288"/>
            <a:ext cx="9156700" cy="3365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accent2"/>
              </a:gs>
              <a:gs pos="100000">
                <a:srgbClr val="0000FF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                 TRẦN NGỌC BẢO </a:t>
            </a:r>
            <a:r>
              <a:rPr lang="en-US" altLang="ja-JP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Wingdings" pitchFamily="2" charset="2"/>
              </a:rPr>
              <a:t></a:t>
            </a:r>
            <a:r>
              <a:rPr lang="en-US" altLang="ja-JP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KHOA TOÁN -TIN HỌC </a:t>
            </a:r>
            <a:r>
              <a:rPr lang="en-US" altLang="ja-JP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Wingdings" pitchFamily="2" charset="2"/>
              </a:rPr>
              <a:t></a:t>
            </a:r>
            <a:r>
              <a:rPr lang="en-US" altLang="ja-JP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ĐẠI HỌC SƯ PHẠM TP.HCM   (</a:t>
            </a:r>
            <a:fld id="{2DA271FE-2BF4-4BC9-B1F2-82A9611FD5C8}" type="slidenum">
              <a:rPr lang="en-US" altLang="ja-JP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pPr algn="l">
                <a:spcBef>
                  <a:spcPct val="50000"/>
                </a:spcBef>
                <a:defRPr/>
              </a:pPr>
              <a:t>‹#›</a:t>
            </a:fld>
            <a:r>
              <a:rPr lang="en-US" altLang="ja-JP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)</a:t>
            </a:r>
          </a:p>
        </p:txBody>
      </p:sp>
      <p:sp>
        <p:nvSpPr>
          <p:cNvPr id="932876" name="Rectangle 12"/>
          <p:cNvSpPr>
            <a:spLocks noChangeArrowheads="1"/>
          </p:cNvSpPr>
          <p:nvPr userDrawn="1"/>
        </p:nvSpPr>
        <p:spPr bwMode="auto">
          <a:xfrm flipV="1">
            <a:off x="-12700" y="698500"/>
            <a:ext cx="850900" cy="6159500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100000">
                <a:srgbClr val="00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ja-JP" altLang="ja-JP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pic>
        <p:nvPicPr>
          <p:cNvPr id="4108" name="Picture 13" descr="j0199661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5725" y="6034088"/>
            <a:ext cx="90487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878" name="Text Box 14"/>
          <p:cNvSpPr txBox="1">
            <a:spLocks noChangeArrowheads="1"/>
          </p:cNvSpPr>
          <p:nvPr userDrawn="1"/>
        </p:nvSpPr>
        <p:spPr bwMode="auto">
          <a:xfrm rot="16200000">
            <a:off x="-2239962" y="2970212"/>
            <a:ext cx="5245100" cy="7016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BÀI GIẢNG </a:t>
            </a:r>
            <a:r>
              <a:rPr lang="en-US" altLang="ja-JP" sz="16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HỌC</a:t>
            </a:r>
            <a:r>
              <a:rPr lang="en-US" altLang="ja-JP" sz="1600" baseline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PHẦN </a:t>
            </a:r>
            <a:r>
              <a:rPr lang="en-US" altLang="ja-JP" sz="16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QuẢN LÝ</a:t>
            </a:r>
            <a:r>
              <a:rPr lang="en-US" altLang="ja-JP" sz="1600" baseline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DỰ ÁN</a:t>
            </a:r>
            <a:endParaRPr lang="en-US" altLang="ja-JP" sz="160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>
              <a:defRPr/>
            </a:pPr>
            <a:r>
              <a:rPr lang="en-US" altLang="ja-JP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GIAI ĐOẠN TRIỂN</a:t>
            </a:r>
            <a:r>
              <a:rPr lang="en-US" altLang="ja-JP" sz="2400" baseline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KHAI</a:t>
            </a:r>
            <a:endParaRPr lang="en-US" altLang="ja-JP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ransition spd="med" advClick="0" advTm="5000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802.11 Networks: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hotspot security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Nguyen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Dinh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Thuc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University of Science, HCMC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ndthuc@fit.hcmus.edu.vn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r>
              <a:rPr lang="en-US" sz="3200" dirty="0" err="1" smtClean="0"/>
              <a:t>Dis’ing</a:t>
            </a:r>
            <a:r>
              <a:rPr lang="en-US" sz="3200" dirty="0" smtClean="0"/>
              <a:t> attacks on 802.11 networks:</a:t>
            </a:r>
            <a:br>
              <a:rPr lang="en-US" sz="3200" dirty="0" smtClean="0"/>
            </a:br>
            <a:r>
              <a:rPr lang="en-US" sz="3200" dirty="0" smtClean="0"/>
              <a:t>implementation of </a:t>
            </a:r>
            <a:r>
              <a:rPr lang="en-US" sz="2800" dirty="0" smtClean="0"/>
              <a:t>letter-envelop protocol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0" dirty="0" err="1" smtClean="0">
                <a:solidFill>
                  <a:schemeClr val="accent5"/>
                </a:solidFill>
                <a:latin typeface="Calibri" pitchFamily="34" charset="0"/>
              </a:rPr>
              <a:t>Thuc</a:t>
            </a:r>
            <a:r>
              <a:rPr lang="en-US" b="0" dirty="0" smtClean="0">
                <a:solidFill>
                  <a:schemeClr val="accent5"/>
                </a:solidFill>
                <a:latin typeface="Calibri" pitchFamily="34" charset="0"/>
              </a:rPr>
              <a:t> D. Nguyen, </a:t>
            </a:r>
            <a:r>
              <a:rPr lang="en-US" b="0" dirty="0" err="1" smtClean="0">
                <a:solidFill>
                  <a:schemeClr val="accent5"/>
                </a:solidFill>
                <a:latin typeface="Calibri" pitchFamily="34" charset="0"/>
              </a:rPr>
              <a:t>Duc</a:t>
            </a:r>
            <a:r>
              <a:rPr lang="en-US" b="0" dirty="0" smtClean="0">
                <a:solidFill>
                  <a:schemeClr val="accent5"/>
                </a:solidFill>
                <a:latin typeface="Calibri" pitchFamily="34" charset="0"/>
              </a:rPr>
              <a:t> H. M. Nguyen, </a:t>
            </a:r>
            <a:r>
              <a:rPr lang="en-US" b="0" dirty="0" err="1" smtClean="0">
                <a:solidFill>
                  <a:schemeClr val="accent5"/>
                </a:solidFill>
                <a:latin typeface="Calibri" pitchFamily="34" charset="0"/>
              </a:rPr>
              <a:t>Bao</a:t>
            </a:r>
            <a:r>
              <a:rPr lang="en-US" b="0" dirty="0" smtClean="0">
                <a:solidFill>
                  <a:schemeClr val="accent5"/>
                </a:solidFill>
                <a:latin typeface="Calibri" pitchFamily="34" charset="0"/>
              </a:rPr>
              <a:t> N. </a:t>
            </a:r>
            <a:r>
              <a:rPr lang="en-US" b="0" dirty="0" err="1" smtClean="0">
                <a:solidFill>
                  <a:schemeClr val="accent5"/>
                </a:solidFill>
                <a:latin typeface="Calibri" pitchFamily="34" charset="0"/>
              </a:rPr>
              <a:t>Tran†,Hai</a:t>
            </a:r>
            <a:r>
              <a:rPr lang="en-US" b="0" dirty="0" smtClean="0">
                <a:solidFill>
                  <a:schemeClr val="accent5"/>
                </a:solidFill>
                <a:latin typeface="Calibri" pitchFamily="34" charset="0"/>
              </a:rPr>
              <a:t> Vu, </a:t>
            </a:r>
            <a:r>
              <a:rPr lang="en-US" b="0" dirty="0" err="1" smtClean="0">
                <a:solidFill>
                  <a:schemeClr val="accent5"/>
                </a:solidFill>
                <a:latin typeface="Calibri" pitchFamily="34" charset="0"/>
              </a:rPr>
              <a:t>Neeraj</a:t>
            </a:r>
            <a:r>
              <a:rPr lang="en-US" b="0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en-US" b="0" dirty="0" err="1" smtClean="0">
                <a:solidFill>
                  <a:schemeClr val="accent5"/>
                </a:solidFill>
                <a:latin typeface="Calibri" pitchFamily="34" charset="0"/>
              </a:rPr>
              <a:t>Mittal</a:t>
            </a:r>
            <a:r>
              <a:rPr lang="en-US" b="0" dirty="0" smtClean="0">
                <a:solidFill>
                  <a:schemeClr val="accent5"/>
                </a:solidFill>
                <a:latin typeface="Calibri" pitchFamily="34" charset="0"/>
              </a:rPr>
              <a:t>, </a:t>
            </a:r>
            <a:r>
              <a:rPr lang="en-US" b="0" i="1" dirty="0" smtClean="0">
                <a:solidFill>
                  <a:schemeClr val="accent5"/>
                </a:solidFill>
              </a:rPr>
              <a:t>A lightweight solution for defending against de-authentication/disassociation attacks on 802.11 networks</a:t>
            </a:r>
            <a:r>
              <a:rPr lang="en-US" b="0" dirty="0" smtClean="0">
                <a:solidFill>
                  <a:schemeClr val="accent5"/>
                </a:solidFill>
              </a:rPr>
              <a:t>, In IEEE 17th International Conference on Computer Communication and Networks (ICCCN), St. Thomas, US Virgin Islands, August 2008 </a:t>
            </a:r>
            <a:endParaRPr lang="en-US" b="0" i="1" dirty="0">
              <a:solidFill>
                <a:schemeClr val="accent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r>
              <a:rPr lang="en-US" sz="3200" dirty="0" err="1" smtClean="0"/>
              <a:t>Dis’ing</a:t>
            </a:r>
            <a:r>
              <a:rPr lang="en-US" sz="3200" dirty="0" smtClean="0"/>
              <a:t> attacks on 802.11 networks:</a:t>
            </a:r>
            <a:br>
              <a:rPr lang="en-US" sz="3200" dirty="0" smtClean="0"/>
            </a:br>
            <a:r>
              <a:rPr lang="en-US" sz="3200" dirty="0" smtClean="0"/>
              <a:t>implementation of </a:t>
            </a:r>
            <a:r>
              <a:rPr lang="en-US" sz="2800" dirty="0" smtClean="0"/>
              <a:t>letter-envelop protocol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143000"/>
            <a:ext cx="9144000" cy="49831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The configuration of our system is as follows: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One PC (CPU: Intel Celeron 3GHz, RAM: 1GB, HDD: 80GB) functioning as an AP.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One PC (CPU: Intel Celeron 1.73GHz, RAM: 512MB, HDD: 80GB) functioning as a legitimate STA. this STA continuously sends ICMP ping packets to the AP to check the connection with the AP.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One PC (CPU: Intel Core Duo 1.6GHz, RAM: 512MB, HDD: 80GB) running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CommView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 for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Wifi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 to launch the Farewell attack.</a:t>
            </a:r>
          </a:p>
          <a:p>
            <a:pPr algn="just"/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We continuously send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deauthentication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 and disassociation frames with spoof MAC address of the STA (to the AP) and of the AP (to the STA) at rate 10 frames/second. If AP can detect the frame to be a spoofed frame, they will ignore the frame and will not disconnect the STA. otherwise it will disconnect the STA and clear information related to that STA in the memory. </a:t>
            </a:r>
          </a:p>
          <a:p>
            <a:pPr algn="just"/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The result of the experiments show that our solution is completely effective against the Farewell attack, none of the attacks is successful.</a:t>
            </a: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467600" cy="685800"/>
          </a:xfrm>
        </p:spPr>
        <p:txBody>
          <a:bodyPr/>
          <a:lstStyle/>
          <a:p>
            <a:r>
              <a:rPr lang="en-US" dirty="0" smtClean="0"/>
              <a:t>Availability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95600" y="6502400"/>
            <a:ext cx="2133600" cy="292100"/>
          </a:xfrm>
        </p:spPr>
        <p:txBody>
          <a:bodyPr/>
          <a:lstStyle/>
          <a:p>
            <a:pPr>
              <a:defRPr/>
            </a:pPr>
            <a:fld id="{83734F43-8621-48E8-B981-128CF86F1DB9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4000" b="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b="0" dirty="0" smtClean="0">
                <a:solidFill>
                  <a:schemeClr val="accent1">
                    <a:lumMod val="65000"/>
                  </a:schemeClr>
                </a:solidFill>
              </a:rPr>
              <a:t>Defending against </a:t>
            </a:r>
            <a:r>
              <a:rPr lang="en-US" sz="4000" b="0" dirty="0" err="1" smtClean="0">
                <a:solidFill>
                  <a:schemeClr val="accent1">
                    <a:lumMod val="65000"/>
                  </a:schemeClr>
                </a:solidFill>
              </a:rPr>
              <a:t>Dis’ing</a:t>
            </a:r>
            <a:r>
              <a:rPr lang="en-US" sz="4000" b="0" dirty="0" smtClean="0">
                <a:solidFill>
                  <a:schemeClr val="accent1">
                    <a:lumMod val="65000"/>
                  </a:schemeClr>
                </a:solidFill>
              </a:rPr>
              <a:t> attacks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b="0" dirty="0" smtClean="0">
                <a:solidFill>
                  <a:schemeClr val="bg1">
                    <a:lumMod val="10000"/>
                  </a:schemeClr>
                </a:solidFill>
              </a:rPr>
              <a:t> Determining hot-IPs</a:t>
            </a:r>
          </a:p>
          <a:p>
            <a:pPr algn="l">
              <a:buFont typeface="Arial" pitchFamily="34" charset="0"/>
              <a:buChar char="•"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Computing heavy </a:t>
            </a:r>
            <a:r>
              <a:rPr lang="en-US" dirty="0" err="1" smtClean="0"/>
              <a:t>hittes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Cormode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Muthukrishnan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consider the following problem of determining “hot items" or "heavy-hitters.“ in a </a:t>
            </a:r>
            <a:r>
              <a:rPr lang="en-US" sz="3200" kern="0" noProof="0" dirty="0" smtClean="0">
                <a:solidFill>
                  <a:srgbClr val="000000"/>
                </a:solidFill>
                <a:latin typeface="+mn-lt"/>
              </a:rPr>
              <a:t>given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sequence of items from [n], an item is considered hot" if it occurs &gt; m=(d + 1) times;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where d is a given constant.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 there can be at most d hot items.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G.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Cormode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and S.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Muthukrishnan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. What's hot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and what's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not: tracking most frequent items dynamically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 ACM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Trans. Database Syst., 30(1):249{278, 2005.</a:t>
            </a:r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1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Algorithm of </a:t>
            </a:r>
            <a:r>
              <a:rPr lang="en-US" dirty="0" err="1" smtClean="0"/>
              <a:t>Cormode-Muthukrishnan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00200"/>
            <a:ext cx="91440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Cormode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Muthukrishnan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proposed an algorithm based on Non-Adaptive Group Test (NAGT) that computes all the hot items as long as the input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satises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following “small tail” property: all of the non-hot items occur at most m=(d + 1) times.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M be a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disjunct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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matrix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For each test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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[t], maintain a counter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When an item j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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[n] arrives (leaves respectively), increment (decrement respectively) all the counters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such that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ij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1. The algorithm also maintains the total number of items m seen so far.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pPr algn="l"/>
            <a:r>
              <a:rPr lang="en-US" dirty="0" err="1" smtClean="0"/>
              <a:t>Disjunct</a:t>
            </a:r>
            <a:r>
              <a:rPr lang="en-US" dirty="0" smtClean="0"/>
              <a:t>-matrix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1828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binary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N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 is said to be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disjunct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the union (or Boolean sum) of any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columns does not contain any other column.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0" y="3505200"/>
          <a:ext cx="4419600" cy="3352800"/>
        </p:xfrm>
        <a:graphic>
          <a:graphicData uri="http://schemas.openxmlformats.org/presentationml/2006/ole">
            <p:oleObj spid="_x0000_s124930" r:id="rId3" imgW="3149600" imgH="2057400" progId="">
              <p:embed/>
            </p:oleObj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419600" y="3429000"/>
          <a:ext cx="4724400" cy="3429000"/>
        </p:xfrm>
        <a:graphic>
          <a:graphicData uri="http://schemas.openxmlformats.org/presentationml/2006/ole">
            <p:oleObj spid="_x0000_s124931" r:id="rId4" imgW="2857500" imgH="2057400" progId="">
              <p:embed/>
            </p:oleObj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Determining hot-IPs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number of IP address and d be maximum number of IPs which can been attacked.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a sequence of IPs, the problem is  to find those IPs which occur most frequently. This is formalized as finding all IPs whose frequency exceeds a specified fraction of the total number of IPs.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problem can been solved by using  group test method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1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00200"/>
            <a:ext cx="45720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be d-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disjunct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n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matrix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C := (c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,…,c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)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</a:t>
            </a:r>
            <a:r>
              <a:rPr kumimoji="0" lang="en-US" sz="32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</a:t>
            </a:r>
            <a:endParaRPr kumimoji="0" lang="en-US" sz="3200" b="1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R:=(r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,…,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r</a:t>
            </a:r>
            <a:r>
              <a:rPr kumimoji="0" lang="en-US" sz="32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){-,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sym typeface="Symbol"/>
              </a:rPr>
              <a:t>+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}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[n]*: sequence of IPs.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95801" y="228600"/>
          <a:ext cx="4357688" cy="2819400"/>
        </p:xfrm>
        <a:graphic>
          <a:graphicData uri="http://schemas.openxmlformats.org/presentationml/2006/ole">
            <p:oleObj spid="_x0000_s125954" name="Equation" r:id="rId3" imgW="1892160" imgH="93960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3352800"/>
            <a:ext cx="4114800" cy="3200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j=1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 do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IP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	for j=1 to t do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		if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m</a:t>
            </a:r>
            <a:r>
              <a:rPr lang="en-US" sz="3200" baseline="-25000" dirty="0" err="1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ij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=1 then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c</a:t>
            </a:r>
            <a:r>
              <a:rPr lang="en-US" sz="3200" baseline="-25000" dirty="0" err="1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++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For j=1 to t do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If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c</a:t>
            </a:r>
            <a:r>
              <a:rPr lang="en-US" sz="3200" baseline="-25000" dirty="0" err="1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&gt;d then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r</a:t>
            </a:r>
            <a:r>
              <a:rPr lang="en-US" sz="3200" baseline="-25000" dirty="0" err="1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  <a:sym typeface="Symbol"/>
              </a:rPr>
              <a:t>=+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Else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r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j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=-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/>
        </p:nvGraphicFramePr>
        <p:xfrm>
          <a:off x="533400" y="1752600"/>
          <a:ext cx="8077200" cy="4724400"/>
        </p:xfrm>
        <a:graphic>
          <a:graphicData uri="http://schemas.openxmlformats.org/presentationml/2006/ole">
            <p:oleObj spid="_x0000_s126978" name="Equation" r:id="rId3" imgW="2082600" imgH="251460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457200" y="2590800"/>
            <a:ext cx="8153400" cy="0"/>
          </a:xfrm>
          <a:prstGeom prst="line">
            <a:avLst/>
          </a:prstGeom>
          <a:solidFill>
            <a:schemeClr val="tx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Determining hot-IPs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411480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R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{-,+}t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Find hot-IPs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77875" y="3200400"/>
          <a:ext cx="3714750" cy="2819400"/>
        </p:xfrm>
        <a:graphic>
          <a:graphicData uri="http://schemas.openxmlformats.org/presentationml/2006/ole">
            <p:oleObj spid="_x0000_s128002" name="Equation" r:id="rId3" imgW="1612800" imgH="93960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3352800"/>
            <a:ext cx="4114800" cy="2590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With each 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r</a:t>
            </a:r>
            <a:r>
              <a:rPr lang="en-US" sz="3200" baseline="-25000" dirty="0" err="1" smtClean="0">
                <a:solidFill>
                  <a:schemeClr val="bg1">
                    <a:lumMod val="1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=- 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for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 to n 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		if (</a:t>
            </a:r>
            <a:r>
              <a:rPr lang="en-US" sz="3200" dirty="0" err="1" smtClean="0">
                <a:solidFill>
                  <a:schemeClr val="bg1">
                    <a:lumMod val="10000"/>
                  </a:schemeClr>
                </a:solidFill>
              </a:rPr>
              <a:t>m</a:t>
            </a:r>
            <a:r>
              <a:rPr lang="en-US" sz="3200" baseline="-25000" dirty="0" err="1" smtClean="0">
                <a:solidFill>
                  <a:schemeClr val="bg1">
                    <a:lumMod val="10000"/>
                  </a:schemeClr>
                </a:solidFill>
              </a:rPr>
              <a:t>ij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)=1 Then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IP:=IP\{j}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 IP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627" name="Object 8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172200" y="762000"/>
          <a:ext cx="2819400" cy="2438400"/>
        </p:xfrm>
        <a:graphic>
          <a:graphicData uri="http://schemas.openxmlformats.org/presentationml/2006/ole">
            <p:oleObj spid="_x0000_s12290" name="Visio" r:id="rId4" imgW="3803543" imgH="1574750" progId="">
              <p:embed/>
            </p:oleObj>
          </a:graphicData>
        </a:graphic>
      </p:graphicFrame>
      <p:sp>
        <p:nvSpPr>
          <p:cNvPr id="492602" name="Rectangle 58"/>
          <p:cNvSpPr>
            <a:spLocks noGrp="1" noChangeArrowheads="1"/>
          </p:cNvSpPr>
          <p:nvPr>
            <p:ph type="title" sz="quarter" idx="4294967295"/>
          </p:nvPr>
        </p:nvSpPr>
        <p:spPr bwMode="auto">
          <a:xfrm>
            <a:off x="0" y="0"/>
            <a:ext cx="9144000" cy="1066800"/>
          </a:xfrm>
          <a:solidFill>
            <a:schemeClr val="bg1">
              <a:lumMod val="10000"/>
            </a:schemeClr>
          </a:solidFill>
          <a:ln cap="flat" algn="ctr"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600" dirty="0" smtClean="0"/>
              <a:t>Introduction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2800" dirty="0" smtClean="0"/>
              <a:t>wireless LAN</a:t>
            </a:r>
            <a:endParaRPr lang="de-DE" sz="2800" b="1" dirty="0"/>
          </a:p>
        </p:txBody>
      </p:sp>
      <p:graphicFrame>
        <p:nvGraphicFramePr>
          <p:cNvPr id="492615" name="Object 7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112125" y="1546225"/>
          <a:ext cx="387350" cy="841375"/>
        </p:xfrm>
        <a:graphic>
          <a:graphicData uri="http://schemas.openxmlformats.org/presentationml/2006/ole">
            <p:oleObj spid="_x0000_s12292" name="Visio" r:id="rId5" imgW="632178" imgH="1374753" progId="">
              <p:embed/>
            </p:oleObj>
          </a:graphicData>
        </a:graphic>
      </p:graphicFrame>
      <p:graphicFrame>
        <p:nvGraphicFramePr>
          <p:cNvPr id="492611" name="Object 6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557963" y="990600"/>
          <a:ext cx="833437" cy="1281112"/>
        </p:xfrm>
        <a:graphic>
          <a:graphicData uri="http://schemas.openxmlformats.org/presentationml/2006/ole">
            <p:oleObj spid="_x0000_s12293" name="Visio" r:id="rId6" imgW="833391" imgH="1281782" progId="">
              <p:embed/>
            </p:oleObj>
          </a:graphicData>
        </a:graphic>
      </p:graphicFrame>
      <p:graphicFrame>
        <p:nvGraphicFramePr>
          <p:cNvPr id="492617" name="Object 7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629400" y="2387600"/>
          <a:ext cx="762000" cy="588962"/>
        </p:xfrm>
        <a:graphic>
          <a:graphicData uri="http://schemas.openxmlformats.org/presentationml/2006/ole">
            <p:oleObj spid="_x0000_s12294" name="Visio" r:id="rId7" imgW="1070729" imgH="827735" progId="">
              <p:embed/>
            </p:oleObj>
          </a:graphicData>
        </a:graphic>
      </p:graphicFrame>
      <p:pic>
        <p:nvPicPr>
          <p:cNvPr id="492641" name="Picture 97" descr="Pack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563880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492631" name="Object 87"/>
          <p:cNvGraphicFramePr>
            <a:graphicFrameLocks noChangeAspect="1"/>
          </p:cNvGraphicFramePr>
          <p:nvPr/>
        </p:nvGraphicFramePr>
        <p:xfrm>
          <a:off x="1524000" y="5410200"/>
          <a:ext cx="254000" cy="254000"/>
        </p:xfrm>
        <a:graphic>
          <a:graphicData uri="http://schemas.openxmlformats.org/presentationml/2006/ole">
            <p:oleObj spid="_x0000_s12291" name="Visio" r:id="rId9" imgW="253594" imgH="253690" progId="">
              <p:embed/>
            </p:oleObj>
          </a:graphicData>
        </a:graphic>
      </p:graphicFrame>
      <p:pic>
        <p:nvPicPr>
          <p:cNvPr id="492564" name="Picture 20" descr="big_i7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5105400"/>
            <a:ext cx="644525" cy="1219200"/>
          </a:xfrm>
          <a:prstGeom prst="rect">
            <a:avLst/>
          </a:prstGeom>
          <a:noFill/>
        </p:spPr>
      </p:pic>
      <p:sp>
        <p:nvSpPr>
          <p:cNvPr id="492639" name="Oval 95"/>
          <p:cNvSpPr>
            <a:spLocks noChangeArrowheads="1"/>
          </p:cNvSpPr>
          <p:nvPr/>
        </p:nvSpPr>
        <p:spPr bwMode="auto">
          <a:xfrm>
            <a:off x="685800" y="914400"/>
            <a:ext cx="5715000" cy="5410200"/>
          </a:xfrm>
          <a:prstGeom prst="ellipse">
            <a:avLst/>
          </a:prstGeom>
          <a:solidFill>
            <a:schemeClr val="folHlink">
              <a:alpha val="14000"/>
            </a:schemeClr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92557" name="Picture 13" descr="wap54gv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19425" y="2781300"/>
            <a:ext cx="1619250" cy="1476375"/>
          </a:xfrm>
          <a:prstGeom prst="rect">
            <a:avLst/>
          </a:prstGeom>
          <a:noFill/>
        </p:spPr>
      </p:pic>
      <p:sp>
        <p:nvSpPr>
          <p:cNvPr id="492600" name="Text Box 56"/>
          <p:cNvSpPr txBox="1">
            <a:spLocks noChangeArrowheads="1"/>
          </p:cNvSpPr>
          <p:nvPr/>
        </p:nvSpPr>
        <p:spPr bwMode="auto">
          <a:xfrm>
            <a:off x="5772150" y="4159250"/>
            <a:ext cx="1085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600" b="1" i="0">
                <a:solidFill>
                  <a:srgbClr val="C83C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01010101</a:t>
            </a:r>
          </a:p>
        </p:txBody>
      </p:sp>
      <p:sp>
        <p:nvSpPr>
          <p:cNvPr id="492599" name="Text Box 55"/>
          <p:cNvSpPr txBox="1">
            <a:spLocks noChangeArrowheads="1"/>
          </p:cNvSpPr>
          <p:nvPr/>
        </p:nvSpPr>
        <p:spPr bwMode="auto">
          <a:xfrm>
            <a:off x="434975" y="3533775"/>
            <a:ext cx="971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400" b="1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10010101</a:t>
            </a:r>
          </a:p>
        </p:txBody>
      </p:sp>
      <p:pic>
        <p:nvPicPr>
          <p:cNvPr id="492576" name="Picture 32" descr="30017-chris-lapto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3733800"/>
            <a:ext cx="977900" cy="977900"/>
          </a:xfrm>
          <a:prstGeom prst="rect">
            <a:avLst/>
          </a:prstGeom>
          <a:noFill/>
        </p:spPr>
      </p:pic>
      <p:pic>
        <p:nvPicPr>
          <p:cNvPr id="492577" name="Picture 33" descr="casio_pocket_p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95725" y="5257800"/>
            <a:ext cx="1022350" cy="974725"/>
          </a:xfrm>
          <a:prstGeom prst="rect">
            <a:avLst/>
          </a:prstGeom>
          <a:noFill/>
        </p:spPr>
      </p:pic>
      <p:pic>
        <p:nvPicPr>
          <p:cNvPr id="492578" name="Picture 34" descr="pocket-PC-(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2819400"/>
            <a:ext cx="923925" cy="1143000"/>
          </a:xfrm>
          <a:prstGeom prst="rect">
            <a:avLst/>
          </a:prstGeom>
          <a:noFill/>
        </p:spPr>
      </p:pic>
      <p:pic>
        <p:nvPicPr>
          <p:cNvPr id="492581" name="Picture 37" descr="lap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2600" y="1066800"/>
            <a:ext cx="990600" cy="990600"/>
          </a:xfrm>
          <a:prstGeom prst="rect">
            <a:avLst/>
          </a:prstGeom>
          <a:noFill/>
        </p:spPr>
      </p:pic>
      <p:sp>
        <p:nvSpPr>
          <p:cNvPr id="492603" name="Oval 59"/>
          <p:cNvSpPr>
            <a:spLocks noChangeArrowheads="1"/>
          </p:cNvSpPr>
          <p:nvPr/>
        </p:nvSpPr>
        <p:spPr bwMode="auto">
          <a:xfrm>
            <a:off x="3352800" y="2590800"/>
            <a:ext cx="609600" cy="533400"/>
          </a:xfrm>
          <a:prstGeom prst="ellipse">
            <a:avLst/>
          </a:prstGeom>
          <a:noFill/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2619" name="Line 75"/>
          <p:cNvSpPr>
            <a:spLocks noChangeShapeType="1"/>
          </p:cNvSpPr>
          <p:nvPr/>
        </p:nvSpPr>
        <p:spPr bwMode="auto">
          <a:xfrm>
            <a:off x="6934200" y="1828800"/>
            <a:ext cx="0" cy="596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92620" name="Line 76"/>
          <p:cNvSpPr>
            <a:spLocks noChangeShapeType="1"/>
          </p:cNvSpPr>
          <p:nvPr/>
        </p:nvSpPr>
        <p:spPr bwMode="auto">
          <a:xfrm>
            <a:off x="7175500" y="27813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92621" name="Line 77"/>
          <p:cNvSpPr>
            <a:spLocks noChangeShapeType="1"/>
          </p:cNvSpPr>
          <p:nvPr/>
        </p:nvSpPr>
        <p:spPr bwMode="auto">
          <a:xfrm flipV="1">
            <a:off x="8305800" y="2387600"/>
            <a:ext cx="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92622" name="Line 78"/>
          <p:cNvSpPr>
            <a:spLocks noChangeShapeType="1"/>
          </p:cNvSpPr>
          <p:nvPr/>
        </p:nvSpPr>
        <p:spPr bwMode="auto">
          <a:xfrm flipV="1">
            <a:off x="4572000" y="2667000"/>
            <a:ext cx="2209800" cy="990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92629" name="Text Box 85"/>
          <p:cNvSpPr txBox="1">
            <a:spLocks noChangeArrowheads="1"/>
          </p:cNvSpPr>
          <p:nvPr/>
        </p:nvSpPr>
        <p:spPr bwMode="auto">
          <a:xfrm>
            <a:off x="7261560" y="3276600"/>
            <a:ext cx="12312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6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Wired LAN</a:t>
            </a:r>
            <a:endParaRPr lang="en-US" altLang="ja-JP" sz="1600" b="1" i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492630" name="Text Box 86"/>
          <p:cNvSpPr txBox="1">
            <a:spLocks noChangeArrowheads="1"/>
          </p:cNvSpPr>
          <p:nvPr/>
        </p:nvSpPr>
        <p:spPr bwMode="auto">
          <a:xfrm>
            <a:off x="5757667" y="5715000"/>
            <a:ext cx="15053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6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Wireless LAN</a:t>
            </a:r>
            <a:endParaRPr lang="en-US" altLang="ja-JP" sz="1600" b="1" i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492633" name="Text Box 89"/>
          <p:cNvSpPr txBox="1">
            <a:spLocks noChangeArrowheads="1"/>
          </p:cNvSpPr>
          <p:nvPr/>
        </p:nvSpPr>
        <p:spPr bwMode="auto">
          <a:xfrm>
            <a:off x="1752600" y="1981200"/>
            <a:ext cx="946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800" b="1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Laptop</a:t>
            </a:r>
          </a:p>
        </p:txBody>
      </p:sp>
      <p:sp>
        <p:nvSpPr>
          <p:cNvPr id="492634" name="Text Box 90"/>
          <p:cNvSpPr txBox="1">
            <a:spLocks noChangeArrowheads="1"/>
          </p:cNvSpPr>
          <p:nvPr/>
        </p:nvSpPr>
        <p:spPr bwMode="auto">
          <a:xfrm>
            <a:off x="5867400" y="4738688"/>
            <a:ext cx="946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800" b="1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Laptop</a:t>
            </a:r>
          </a:p>
        </p:txBody>
      </p:sp>
      <p:sp>
        <p:nvSpPr>
          <p:cNvPr id="492635" name="Text Box 91"/>
          <p:cNvSpPr txBox="1">
            <a:spLocks noChangeArrowheads="1"/>
          </p:cNvSpPr>
          <p:nvPr/>
        </p:nvSpPr>
        <p:spPr bwMode="auto">
          <a:xfrm>
            <a:off x="3016250" y="4267200"/>
            <a:ext cx="161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800" b="1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Access Point</a:t>
            </a:r>
          </a:p>
        </p:txBody>
      </p:sp>
      <p:sp>
        <p:nvSpPr>
          <p:cNvPr id="492636" name="Text Box 92"/>
          <p:cNvSpPr txBox="1">
            <a:spLocks noChangeArrowheads="1"/>
          </p:cNvSpPr>
          <p:nvPr/>
        </p:nvSpPr>
        <p:spPr bwMode="auto">
          <a:xfrm>
            <a:off x="400050" y="4038600"/>
            <a:ext cx="908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800" b="1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Mobile</a:t>
            </a:r>
          </a:p>
        </p:txBody>
      </p:sp>
      <p:sp>
        <p:nvSpPr>
          <p:cNvPr id="492637" name="Text Box 93"/>
          <p:cNvSpPr txBox="1">
            <a:spLocks noChangeArrowheads="1"/>
          </p:cNvSpPr>
          <p:nvPr/>
        </p:nvSpPr>
        <p:spPr bwMode="auto">
          <a:xfrm>
            <a:off x="850900" y="6186488"/>
            <a:ext cx="1314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800" b="1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Pocket PC</a:t>
            </a:r>
          </a:p>
        </p:txBody>
      </p:sp>
      <p:sp>
        <p:nvSpPr>
          <p:cNvPr id="492640" name="Text Box 96"/>
          <p:cNvSpPr txBox="1">
            <a:spLocks noChangeArrowheads="1"/>
          </p:cNvSpPr>
          <p:nvPr/>
        </p:nvSpPr>
        <p:spPr bwMode="auto">
          <a:xfrm>
            <a:off x="4025900" y="6248400"/>
            <a:ext cx="730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Palm</a:t>
            </a:r>
          </a:p>
        </p:txBody>
      </p:sp>
      <p:sp>
        <p:nvSpPr>
          <p:cNvPr id="492643" name="Line 99"/>
          <p:cNvSpPr>
            <a:spLocks noChangeShapeType="1"/>
          </p:cNvSpPr>
          <p:nvPr/>
        </p:nvSpPr>
        <p:spPr bwMode="auto">
          <a:xfrm flipH="1" flipV="1">
            <a:off x="4268788" y="1981200"/>
            <a:ext cx="11112" cy="1524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492642" name="Picture 98" descr="clou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5200" y="927100"/>
            <a:ext cx="1600200" cy="1130300"/>
          </a:xfrm>
          <a:prstGeom prst="rect">
            <a:avLst/>
          </a:prstGeom>
          <a:noFill/>
        </p:spPr>
      </p:pic>
      <p:sp>
        <p:nvSpPr>
          <p:cNvPr id="492644" name="Text Box 100"/>
          <p:cNvSpPr txBox="1">
            <a:spLocks noChangeArrowheads="1"/>
          </p:cNvSpPr>
          <p:nvPr/>
        </p:nvSpPr>
        <p:spPr bwMode="auto">
          <a:xfrm>
            <a:off x="3810000" y="1319213"/>
            <a:ext cx="1042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20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Internet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926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3.7037E-7 L 0.25139 3.7037E-7 L 0.39184 0.3044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492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1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5.55556E-6 L -0.21805 -0.11482 L -0.42222 -0.42408 " pathEditMode="relative" ptsTypes="AAA">
                                      <p:cBhvr>
                                        <p:cTn id="12" dur="2000" fill="hold"/>
                                        <p:tgtEl>
                                          <p:spTgt spid="492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L 0.17501 -0.24444 L 0.33334 -0.27777 L 0.57501 -0.43333 L 0.58334 -0.43333 L 0.58334 -0.57777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492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833 2.22222E-6 L 0.2 -0.30371 L 0.32917 -0.32037 L 0.5875 -0.46667 L 0.58611 -0.45556 L 0.7375 -0.45556 L 0.73611 -0.53148 " pathEditMode="relative" rAng="0" ptsTypes="AAAAAAA">
                                      <p:cBhvr>
                                        <p:cTn id="19" dur="3000" fill="hold"/>
                                        <p:tgtEl>
                                          <p:spTgt spid="492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600" grpId="0"/>
      <p:bldP spid="492599" grpId="0"/>
      <p:bldP spid="4926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10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Example 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ChangeAspect="1"/>
          </p:cNvGraphicFramePr>
          <p:nvPr/>
        </p:nvGraphicFramePr>
        <p:xfrm>
          <a:off x="1074738" y="1752600"/>
          <a:ext cx="6992937" cy="4724400"/>
        </p:xfrm>
        <a:graphic>
          <a:graphicData uri="http://schemas.openxmlformats.org/presentationml/2006/ole">
            <p:oleObj spid="_x0000_s129026" name="Equation" r:id="rId3" imgW="1803240" imgH="2514600" progId="Equation.3">
              <p:embed/>
            </p:oleObj>
          </a:graphicData>
        </a:graphic>
      </p:graphicFrame>
      <p:sp>
        <p:nvSpPr>
          <p:cNvPr id="6" name="Freeform 5"/>
          <p:cNvSpPr/>
          <p:nvPr/>
        </p:nvSpPr>
        <p:spPr>
          <a:xfrm>
            <a:off x="6504709" y="1025236"/>
            <a:ext cx="914400" cy="1593273"/>
          </a:xfrm>
          <a:custGeom>
            <a:avLst/>
            <a:gdLst>
              <a:gd name="connsiteX0" fmla="*/ 914400 w 914400"/>
              <a:gd name="connsiteY0" fmla="*/ 1593273 h 1593273"/>
              <a:gd name="connsiteX1" fmla="*/ 623455 w 914400"/>
              <a:gd name="connsiteY1" fmla="*/ 76200 h 1593273"/>
              <a:gd name="connsiteX2" fmla="*/ 0 w 914400"/>
              <a:gd name="connsiteY2" fmla="*/ 1136073 h 1593273"/>
              <a:gd name="connsiteX3" fmla="*/ 0 w 914400"/>
              <a:gd name="connsiteY3" fmla="*/ 113607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593273">
                <a:moveTo>
                  <a:pt x="914400" y="1593273"/>
                </a:moveTo>
                <a:cubicBezTo>
                  <a:pt x="845127" y="872836"/>
                  <a:pt x="775855" y="152400"/>
                  <a:pt x="623455" y="76200"/>
                </a:cubicBezTo>
                <a:cubicBezTo>
                  <a:pt x="471055" y="0"/>
                  <a:pt x="0" y="1136073"/>
                  <a:pt x="0" y="1136073"/>
                </a:cubicBezTo>
                <a:lnTo>
                  <a:pt x="0" y="1136073"/>
                </a:ln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2209800"/>
            <a:ext cx="3048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45282" y="858982"/>
            <a:ext cx="1603663" cy="1219200"/>
          </a:xfrm>
          <a:custGeom>
            <a:avLst/>
            <a:gdLst>
              <a:gd name="connsiteX0" fmla="*/ 1603663 w 1603663"/>
              <a:gd name="connsiteY0" fmla="*/ 263236 h 1219200"/>
              <a:gd name="connsiteX1" fmla="*/ 252845 w 1603663"/>
              <a:gd name="connsiteY1" fmla="*/ 159327 h 1219200"/>
              <a:gd name="connsiteX2" fmla="*/ 86591 w 1603663"/>
              <a:gd name="connsiteY2" fmla="*/ 1219200 h 1219200"/>
              <a:gd name="connsiteX3" fmla="*/ 86591 w 1603663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663" h="1219200">
                <a:moveTo>
                  <a:pt x="1603663" y="263236"/>
                </a:moveTo>
                <a:cubicBezTo>
                  <a:pt x="1054676" y="131618"/>
                  <a:pt x="505690" y="0"/>
                  <a:pt x="252845" y="159327"/>
                </a:cubicBezTo>
                <a:cubicBezTo>
                  <a:pt x="0" y="318654"/>
                  <a:pt x="86591" y="1219200"/>
                  <a:pt x="86591" y="1219200"/>
                </a:cubicBezTo>
                <a:lnTo>
                  <a:pt x="86591" y="1219200"/>
                </a:ln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2133600"/>
            <a:ext cx="3048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37164" y="914400"/>
            <a:ext cx="3006436" cy="1163782"/>
          </a:xfrm>
          <a:custGeom>
            <a:avLst/>
            <a:gdLst>
              <a:gd name="connsiteX0" fmla="*/ 3006436 w 3006436"/>
              <a:gd name="connsiteY0" fmla="*/ 41564 h 1163782"/>
              <a:gd name="connsiteX1" fmla="*/ 471054 w 3006436"/>
              <a:gd name="connsiteY1" fmla="*/ 187036 h 1163782"/>
              <a:gd name="connsiteX2" fmla="*/ 180109 w 3006436"/>
              <a:gd name="connsiteY2" fmla="*/ 1163782 h 1163782"/>
              <a:gd name="connsiteX3" fmla="*/ 180109 w 3006436"/>
              <a:gd name="connsiteY3" fmla="*/ 1163782 h 1163782"/>
              <a:gd name="connsiteX4" fmla="*/ 180109 w 3006436"/>
              <a:gd name="connsiteY4" fmla="*/ 1163782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36" h="1163782">
                <a:moveTo>
                  <a:pt x="3006436" y="41564"/>
                </a:moveTo>
                <a:cubicBezTo>
                  <a:pt x="1974272" y="20782"/>
                  <a:pt x="942108" y="0"/>
                  <a:pt x="471054" y="187036"/>
                </a:cubicBezTo>
                <a:cubicBezTo>
                  <a:pt x="0" y="374072"/>
                  <a:pt x="180109" y="1163782"/>
                  <a:pt x="180109" y="1163782"/>
                </a:cubicBezTo>
                <a:lnTo>
                  <a:pt x="180109" y="1163782"/>
                </a:lnTo>
                <a:lnTo>
                  <a:pt x="180109" y="1163782"/>
                </a:ln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2209800"/>
            <a:ext cx="2286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52455" y="249382"/>
            <a:ext cx="3304309" cy="3366654"/>
          </a:xfrm>
          <a:custGeom>
            <a:avLst/>
            <a:gdLst>
              <a:gd name="connsiteX0" fmla="*/ 3304309 w 3304309"/>
              <a:gd name="connsiteY0" fmla="*/ 3366654 h 3366654"/>
              <a:gd name="connsiteX1" fmla="*/ 2015836 w 3304309"/>
              <a:gd name="connsiteY1" fmla="*/ 249382 h 3366654"/>
              <a:gd name="connsiteX2" fmla="*/ 0 w 3304309"/>
              <a:gd name="connsiteY2" fmla="*/ 1870363 h 3366654"/>
              <a:gd name="connsiteX3" fmla="*/ 0 w 3304309"/>
              <a:gd name="connsiteY3" fmla="*/ 1870363 h 336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4309" h="3366654">
                <a:moveTo>
                  <a:pt x="3304309" y="3366654"/>
                </a:moveTo>
                <a:cubicBezTo>
                  <a:pt x="2935431" y="1932709"/>
                  <a:pt x="2566554" y="498764"/>
                  <a:pt x="2015836" y="249382"/>
                </a:cubicBezTo>
                <a:cubicBezTo>
                  <a:pt x="1465118" y="0"/>
                  <a:pt x="0" y="1870363"/>
                  <a:pt x="0" y="1870363"/>
                </a:cubicBezTo>
                <a:lnTo>
                  <a:pt x="0" y="1870363"/>
                </a:ln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2209800"/>
            <a:ext cx="3048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9800" y="2209800"/>
            <a:ext cx="381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52255" y="173182"/>
            <a:ext cx="5049982" cy="3796145"/>
          </a:xfrm>
          <a:custGeom>
            <a:avLst/>
            <a:gdLst>
              <a:gd name="connsiteX0" fmla="*/ 5008418 w 5049982"/>
              <a:gd name="connsiteY0" fmla="*/ 3796145 h 3796145"/>
              <a:gd name="connsiteX1" fmla="*/ 4343400 w 5049982"/>
              <a:gd name="connsiteY1" fmla="*/ 533400 h 3796145"/>
              <a:gd name="connsiteX2" fmla="*/ 768927 w 5049982"/>
              <a:gd name="connsiteY2" fmla="*/ 595745 h 3796145"/>
              <a:gd name="connsiteX3" fmla="*/ 0 w 5049982"/>
              <a:gd name="connsiteY3" fmla="*/ 1863436 h 3796145"/>
              <a:gd name="connsiteX4" fmla="*/ 0 w 5049982"/>
              <a:gd name="connsiteY4" fmla="*/ 1863436 h 379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9982" h="3796145">
                <a:moveTo>
                  <a:pt x="5008418" y="3796145"/>
                </a:moveTo>
                <a:cubicBezTo>
                  <a:pt x="5029200" y="2431472"/>
                  <a:pt x="5049982" y="1066800"/>
                  <a:pt x="4343400" y="533400"/>
                </a:cubicBezTo>
                <a:cubicBezTo>
                  <a:pt x="3636818" y="0"/>
                  <a:pt x="1492827" y="374072"/>
                  <a:pt x="768927" y="595745"/>
                </a:cubicBezTo>
                <a:cubicBezTo>
                  <a:pt x="45027" y="817418"/>
                  <a:pt x="0" y="1863436"/>
                  <a:pt x="0" y="1863436"/>
                </a:cubicBezTo>
                <a:lnTo>
                  <a:pt x="0" y="1863436"/>
                </a:ln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578" name="Picture 2" descr="big_i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925" y="5105400"/>
            <a:ext cx="644525" cy="1219200"/>
          </a:xfrm>
          <a:prstGeom prst="rect">
            <a:avLst/>
          </a:prstGeom>
          <a:noFill/>
        </p:spPr>
      </p:pic>
      <p:pic>
        <p:nvPicPr>
          <p:cNvPr id="536579" name="Picture 3" descr="wap54g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225" y="2781300"/>
            <a:ext cx="1619250" cy="1476375"/>
          </a:xfrm>
          <a:prstGeom prst="rect">
            <a:avLst/>
          </a:prstGeom>
          <a:noFill/>
        </p:spPr>
      </p:pic>
      <p:sp>
        <p:nvSpPr>
          <p:cNvPr id="536580" name="Oval 4"/>
          <p:cNvSpPr>
            <a:spLocks noChangeArrowheads="1"/>
          </p:cNvSpPr>
          <p:nvPr/>
        </p:nvSpPr>
        <p:spPr bwMode="auto">
          <a:xfrm>
            <a:off x="1457325" y="990600"/>
            <a:ext cx="5715000" cy="5410200"/>
          </a:xfrm>
          <a:prstGeom prst="ellipse">
            <a:avLst/>
          </a:prstGeom>
          <a:solidFill>
            <a:schemeClr val="folHlink">
              <a:alpha val="33000"/>
            </a:schemeClr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6457950" y="4159250"/>
            <a:ext cx="1085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600" b="1" i="0">
                <a:solidFill>
                  <a:srgbClr val="C83C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01010101</a:t>
            </a:r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1120775" y="3533775"/>
            <a:ext cx="971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altLang="ja-JP" sz="1400" b="1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10010101</a:t>
            </a:r>
          </a:p>
        </p:txBody>
      </p:sp>
      <p:pic>
        <p:nvPicPr>
          <p:cNvPr id="536583" name="Picture 7" descr="30017-chris-lap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733800"/>
            <a:ext cx="977900" cy="977900"/>
          </a:xfrm>
          <a:prstGeom prst="rect">
            <a:avLst/>
          </a:prstGeom>
          <a:noFill/>
        </p:spPr>
      </p:pic>
      <p:pic>
        <p:nvPicPr>
          <p:cNvPr id="536584" name="Picture 8" descr="casio_pocket_p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1525" y="5486400"/>
            <a:ext cx="1022350" cy="974725"/>
          </a:xfrm>
          <a:prstGeom prst="rect">
            <a:avLst/>
          </a:prstGeom>
          <a:noFill/>
        </p:spPr>
      </p:pic>
      <p:pic>
        <p:nvPicPr>
          <p:cNvPr id="536585" name="Picture 9" descr="pocket-PC-(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2819400"/>
            <a:ext cx="923925" cy="1143000"/>
          </a:xfrm>
          <a:prstGeom prst="rect">
            <a:avLst/>
          </a:prstGeom>
          <a:noFill/>
        </p:spPr>
      </p:pic>
      <p:pic>
        <p:nvPicPr>
          <p:cNvPr id="536586" name="Picture 10" descr="lapto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914400"/>
            <a:ext cx="990600" cy="990600"/>
          </a:xfrm>
          <a:prstGeom prst="rect">
            <a:avLst/>
          </a:prstGeom>
          <a:noFill/>
        </p:spPr>
      </p:pic>
      <p:sp>
        <p:nvSpPr>
          <p:cNvPr id="536588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" y="0"/>
            <a:ext cx="9067800" cy="990600"/>
          </a:xfrm>
          <a:solidFill>
            <a:schemeClr val="bg1">
              <a:lumMod val="10000"/>
            </a:schemeClr>
          </a:solidFill>
          <a:ln cap="flat" algn="ctr"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Introduction</a:t>
            </a:r>
            <a:br>
              <a:rPr lang="de-DE" dirty="0" smtClean="0"/>
            </a:br>
            <a:r>
              <a:rPr lang="de-DE" sz="2800" dirty="0" smtClean="0"/>
              <a:t>wireless security</a:t>
            </a:r>
            <a:endParaRPr lang="de-DE" sz="2800" b="1" dirty="0"/>
          </a:p>
        </p:txBody>
      </p:sp>
      <p:sp>
        <p:nvSpPr>
          <p:cNvPr id="536589" name="Oval 13"/>
          <p:cNvSpPr>
            <a:spLocks noChangeArrowheads="1"/>
          </p:cNvSpPr>
          <p:nvPr/>
        </p:nvSpPr>
        <p:spPr bwMode="auto">
          <a:xfrm>
            <a:off x="4038600" y="2590800"/>
            <a:ext cx="609600" cy="533400"/>
          </a:xfrm>
          <a:prstGeom prst="ellipse">
            <a:avLst/>
          </a:prstGeom>
          <a:solidFill>
            <a:schemeClr val="folHlink">
              <a:alpha val="33000"/>
            </a:schemeClr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6590" name="AutoShape 14"/>
          <p:cNvSpPr>
            <a:spLocks noChangeArrowheads="1"/>
          </p:cNvSpPr>
          <p:nvPr/>
        </p:nvSpPr>
        <p:spPr bwMode="auto">
          <a:xfrm>
            <a:off x="381000" y="2286000"/>
            <a:ext cx="2895600" cy="2667000"/>
          </a:xfrm>
          <a:prstGeom prst="star32">
            <a:avLst>
              <a:gd name="adj" fmla="val 37500"/>
            </a:avLst>
          </a:prstGeom>
          <a:solidFill>
            <a:schemeClr val="folHlink">
              <a:alpha val="820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81000" indent="-381000"/>
            <a:r>
              <a:rPr lang="en-US" altLang="ja-JP" sz="1800" b="1" i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Authentication</a:t>
            </a:r>
            <a:endParaRPr lang="en-US" altLang="ja-JP" sz="1800" b="1" i="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536591" name="AutoShape 15"/>
          <p:cNvSpPr>
            <a:spLocks noChangeArrowheads="1"/>
          </p:cNvSpPr>
          <p:nvPr/>
        </p:nvSpPr>
        <p:spPr bwMode="auto">
          <a:xfrm>
            <a:off x="4724400" y="609600"/>
            <a:ext cx="2895600" cy="2667000"/>
          </a:xfrm>
          <a:prstGeom prst="star32">
            <a:avLst>
              <a:gd name="adj" fmla="val 37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81000" indent="-381000"/>
            <a:r>
              <a:rPr lang="en-US" altLang="ja-JP" sz="1800" b="1" i="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Privacy</a:t>
            </a:r>
          </a:p>
          <a:p>
            <a:pPr marL="381000" indent="-381000"/>
            <a:endParaRPr lang="en-US" altLang="ja-JP" sz="1800" b="1" i="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536592" name="AutoShape 16"/>
          <p:cNvSpPr>
            <a:spLocks noChangeArrowheads="1"/>
          </p:cNvSpPr>
          <p:nvPr/>
        </p:nvSpPr>
        <p:spPr bwMode="auto">
          <a:xfrm>
            <a:off x="4572000" y="4419600"/>
            <a:ext cx="3048000" cy="19812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81000" indent="-381000"/>
            <a:r>
              <a:rPr lang="en-US" altLang="ja-JP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Integrity</a:t>
            </a:r>
          </a:p>
          <a:p>
            <a:pPr marL="381000" indent="-381000"/>
            <a:endParaRPr lang="en-US" altLang="ja-JP" sz="1800" b="1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048000" y="2590800"/>
            <a:ext cx="3048000" cy="19812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81000" indent="-381000"/>
            <a:r>
              <a:rPr lang="en-US" altLang="ja-JP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Availability </a:t>
            </a:r>
            <a:endParaRPr lang="en-US" altLang="ja-JP" sz="18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marL="381000" indent="-381000"/>
            <a:endParaRPr lang="en-US" altLang="ja-JP" sz="18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36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3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3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9" grpId="0" animBg="1"/>
      <p:bldP spid="536590" grpId="0" animBg="1"/>
      <p:bldP spid="536591" grpId="0" animBg="1"/>
      <p:bldP spid="53659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34F43-8621-48E8-B981-128CF86F1DB9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4000" b="0" dirty="0" smtClean="0">
                <a:solidFill>
                  <a:schemeClr val="bg1">
                    <a:lumMod val="10000"/>
                  </a:schemeClr>
                </a:solidFill>
              </a:rPr>
              <a:t> Defending against </a:t>
            </a:r>
            <a:r>
              <a:rPr lang="en-US" sz="4000" b="0" dirty="0" err="1" smtClean="0">
                <a:solidFill>
                  <a:schemeClr val="bg1">
                    <a:lumMod val="10000"/>
                  </a:schemeClr>
                </a:solidFill>
              </a:rPr>
              <a:t>Dis’ing</a:t>
            </a:r>
            <a:r>
              <a:rPr lang="en-US" sz="4000" b="0" dirty="0" smtClean="0">
                <a:solidFill>
                  <a:schemeClr val="bg1">
                    <a:lumMod val="10000"/>
                  </a:schemeClr>
                </a:solidFill>
              </a:rPr>
              <a:t> attacks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b="0" dirty="0" smtClean="0">
                <a:solidFill>
                  <a:schemeClr val="bg1">
                    <a:lumMod val="10000"/>
                  </a:schemeClr>
                </a:solidFill>
              </a:rPr>
              <a:t> Determining hot-IPs</a:t>
            </a:r>
          </a:p>
          <a:p>
            <a:pPr algn="l">
              <a:buFont typeface="Arial" pitchFamily="34" charset="0"/>
              <a:buChar char="•"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r>
              <a:rPr lang="en-US" sz="3200" dirty="0" err="1" smtClean="0"/>
              <a:t>Dis’ing</a:t>
            </a:r>
            <a:r>
              <a:rPr lang="en-US" sz="3200" dirty="0" smtClean="0"/>
              <a:t> attacks on 802.11 networks:</a:t>
            </a:r>
            <a:br>
              <a:rPr lang="en-US" sz="3200" dirty="0" smtClean="0"/>
            </a:br>
            <a:r>
              <a:rPr lang="en-US" sz="2800" dirty="0" smtClean="0"/>
              <a:t>Introduction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>
                    <a:lumMod val="10000"/>
                  </a:schemeClr>
                </a:solidFill>
              </a:rPr>
              <a:t> In the current IEEE 802.11 standards, whenever a wireless station wants to leave the network, it sends a </a:t>
            </a:r>
            <a:r>
              <a:rPr lang="en-US" i="1" dirty="0" err="1" smtClean="0">
                <a:solidFill>
                  <a:schemeClr val="bg1">
                    <a:lumMod val="10000"/>
                  </a:schemeClr>
                </a:solidFill>
              </a:rPr>
              <a:t>deauthentication</a:t>
            </a:r>
            <a:r>
              <a:rPr lang="en-US" i="1" dirty="0" smtClean="0">
                <a:solidFill>
                  <a:schemeClr val="bg1">
                    <a:lumMod val="10000"/>
                  </a:schemeClr>
                </a:solidFill>
              </a:rPr>
              <a:t> or disassociation frame to the access point. </a:t>
            </a: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>
                    <a:lumMod val="10000"/>
                  </a:schemeClr>
                </a:solidFill>
              </a:rPr>
              <a:t> These two frames, however, are sent unencrypted and are not authenticated by the access point. </a:t>
            </a: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>
                    <a:lumMod val="10000"/>
                  </a:schemeClr>
                </a:solidFill>
              </a:rPr>
              <a:t> Therefore, an attacker can launch a </a:t>
            </a:r>
            <a:r>
              <a:rPr lang="en-US" i="1" dirty="0" err="1" smtClean="0">
                <a:solidFill>
                  <a:schemeClr val="bg1">
                    <a:lumMod val="10000"/>
                  </a:schemeClr>
                </a:solidFill>
              </a:rPr>
              <a:t>DoS</a:t>
            </a:r>
            <a:r>
              <a:rPr lang="en-US" i="1" dirty="0" smtClean="0">
                <a:solidFill>
                  <a:schemeClr val="bg1">
                    <a:lumMod val="10000"/>
                  </a:schemeClr>
                </a:solidFill>
              </a:rPr>
              <a:t> attack by spoofing these messages and thus disabling the communication between these wireless devices and their access point.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r>
              <a:rPr lang="en-US" sz="3200" dirty="0" err="1" smtClean="0"/>
              <a:t>Dis’ing</a:t>
            </a:r>
            <a:r>
              <a:rPr lang="en-US" sz="3200" dirty="0" smtClean="0"/>
              <a:t> attacks on 802.11 networks:</a:t>
            </a:r>
            <a:br>
              <a:rPr lang="en-US" sz="3200" dirty="0" smtClean="0"/>
            </a:br>
            <a:r>
              <a:rPr lang="en-US" sz="2800" dirty="0" smtClean="0"/>
              <a:t>Farewell attacks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lvl="0" indent="-457200" algn="l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To break the communication between STAs and their AP, an attacker can simply send out a spoofed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deauthentication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or disassociation frame. </a:t>
            </a:r>
          </a:p>
          <a:p>
            <a:pPr marL="457200" lvl="0" indent="-457200" algn="l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There are a number of tool that enable an attacker to spoof the source MAC address of any device, such as: Spoof-MAC,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Airsnarf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, Mac Changer. Note that attacker spoofs 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deauthentication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or a disassociation frame of AP with broadcast destination MAC address, the effectively all STAs associated to the AP will be disconnected.</a:t>
            </a:r>
          </a:p>
          <a:p>
            <a:pPr marL="457200" lvl="0" indent="-457200" algn="l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The Farewell attack is simple but can cause serious damage, because the attacker can stop the communication using only limited resources without requiring any special technical skill.</a:t>
            </a:r>
          </a:p>
          <a:p>
            <a:pPr marL="457200" lvl="0" indent="-457200" algn="l"/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Bellardo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et al. implement the attacks and show that this attack is simple and effective.</a:t>
            </a:r>
          </a:p>
          <a:p>
            <a:pPr algn="l"/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6126163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J. </a:t>
            </a:r>
            <a:r>
              <a:rPr lang="en-US" sz="1400" dirty="0" err="1" smtClean="0">
                <a:solidFill>
                  <a:schemeClr val="bg1">
                    <a:lumMod val="10000"/>
                  </a:schemeClr>
                </a:solidFill>
              </a:rPr>
              <a:t>Bellardo</a:t>
            </a: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 and S. Savage. 802.11 Denial-of-Service attacks: real vulnerabilities and </a:t>
            </a:r>
            <a:r>
              <a:rPr lang="en-US" sz="1400" dirty="0" err="1" smtClean="0">
                <a:solidFill>
                  <a:schemeClr val="bg1">
                    <a:lumMod val="10000"/>
                  </a:schemeClr>
                </a:solidFill>
              </a:rPr>
              <a:t>pratical</a:t>
            </a: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 solutions. In </a:t>
            </a:r>
            <a:r>
              <a:rPr lang="en-US" sz="1400" i="1" dirty="0" smtClean="0">
                <a:solidFill>
                  <a:schemeClr val="bg1">
                    <a:lumMod val="10000"/>
                  </a:schemeClr>
                </a:solidFill>
              </a:rPr>
              <a:t>Proceedings of the 12</a:t>
            </a:r>
            <a:r>
              <a:rPr lang="en-US" sz="1400" i="1" baseline="30000" dirty="0" smtClean="0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en-US" sz="1400" i="1" dirty="0" smtClean="0">
                <a:solidFill>
                  <a:schemeClr val="bg1">
                    <a:lumMod val="10000"/>
                  </a:schemeClr>
                </a:solidFill>
              </a:rPr>
              <a:t> conference on USENIX Security Symposium</a:t>
            </a: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, pages 18-25, Washington, DC, 2003.</a:t>
            </a:r>
            <a:endParaRPr lang="en-US" sz="1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r>
              <a:rPr lang="en-US" sz="3200" dirty="0" err="1" smtClean="0"/>
              <a:t>Dis’ing</a:t>
            </a:r>
            <a:r>
              <a:rPr lang="en-US" sz="3200" dirty="0" smtClean="0"/>
              <a:t> attacks on 802.11 networks:</a:t>
            </a:r>
            <a:br>
              <a:rPr lang="en-US" sz="3200" dirty="0" smtClean="0"/>
            </a:br>
            <a:r>
              <a:rPr lang="en-US" sz="2800" dirty="0" smtClean="0"/>
              <a:t>Some of Defending Solutions 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</a:rPr>
              <a:t> Approach: eliminating the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</a:rPr>
              <a:t>deauthentication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</a:rPr>
              <a:t> and disassociation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frames, or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enqueueing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 them for a fix interval of time (for instance, 10 seconds)</a:t>
            </a:r>
          </a:p>
          <a:p>
            <a:pPr algn="just">
              <a:buFont typeface="Wingdings"/>
              <a:buChar char="è"/>
            </a:pP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</a:rPr>
              <a:t>Issues: there may be a period of time where a STA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associates with multiple APs concurrently, which may cause routing/handoff problems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</a:rPr>
              <a:t>Approach: using Reverse Address Resolution Protocol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(RARP) to detect spoofed frames</a:t>
            </a:r>
          </a:p>
          <a:p>
            <a:pPr algn="just">
              <a:buFont typeface="Wingdings"/>
              <a:buChar char="è"/>
            </a:pP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</a:rPr>
              <a:t>Issues: the attackers may spoof the IP address of the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client to break the RARP.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</a:rPr>
              <a:t> Approach: detecting spoofed frames based on frame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sequence number</a:t>
            </a:r>
          </a:p>
          <a:p>
            <a:pPr algn="just">
              <a:buFont typeface="Wingdings"/>
              <a:buChar char="è"/>
            </a:pP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</a:rPr>
              <a:t>Issues: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the attacker may sniff the frames sent by the client to predict the sequence number of the next frame.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</a:rPr>
              <a:t>Approach: developing a lightweight authentication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protocol for management frames, such as using 1 bit for authentication.</a:t>
            </a:r>
          </a:p>
          <a:p>
            <a:pPr algn="just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sym typeface="Wingdings" pitchFamily="2" charset="2"/>
              </a:rPr>
              <a:t>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</a:rPr>
              <a:t> Issues: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errors in wireless medium may break the authentication, and the probability of an attacker to guess the authentication bit correctly is high (50%)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r>
              <a:rPr lang="en-US" sz="3200" dirty="0" err="1" smtClean="0"/>
              <a:t>Dis’ing</a:t>
            </a:r>
            <a:r>
              <a:rPr lang="en-US" sz="3200" dirty="0" smtClean="0"/>
              <a:t> attacks on 802.11 networks:</a:t>
            </a:r>
            <a:br>
              <a:rPr lang="en-US" sz="3200" dirty="0" smtClean="0"/>
            </a:br>
            <a:r>
              <a:rPr lang="en-US" sz="3200" dirty="0" smtClean="0"/>
              <a:t> letter-envelop protocol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The protocol works based on a one-way function f(.): given y = f(x), it is computationally infeasible to compute x; However, given x, it is easy to compute N. The Letter-envelop protocol is as follows: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Initially, STA randomly generates x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, then computes y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= f(x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). Similarly, AP generates x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and computes y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= f(x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).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During the authentication process between STA and AP, STA sends y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to the AP, and AP sends y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to the STA.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When the STA wants to disconnect from the AP, it sends either the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deauthentication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or the disassociation frame to the AP, together x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to the AP. If f(x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) = y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then the frame is authenticated and will be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procceed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accordingly. Otherwise, the frame is rejected.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Similarly, if the AP wants to disconnect from the STA, it sends the disassociation/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deauthentication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frame together x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. The STA disconnects itself from the AP if f(x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)=y</a:t>
            </a:r>
            <a:r>
              <a:rPr lang="en-US" baseline="-25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10000"/>
            </a:schemeClr>
          </a:solidFill>
        </p:spPr>
        <p:txBody>
          <a:bodyPr/>
          <a:lstStyle/>
          <a:p>
            <a:r>
              <a:rPr lang="en-US" sz="3200" dirty="0" err="1" smtClean="0"/>
              <a:t>Dis’ing</a:t>
            </a:r>
            <a:r>
              <a:rPr lang="en-US" sz="3200" dirty="0" smtClean="0"/>
              <a:t> attacks on 802.11 networks: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2800" dirty="0" smtClean="0"/>
              <a:t>letter-envelop protocol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2" y="1447800"/>
          <a:ext cx="8534397" cy="5057386"/>
        </p:xfrm>
        <a:graphic>
          <a:graphicData uri="http://schemas.openxmlformats.org/drawingml/2006/table">
            <a:tbl>
              <a:tblPr/>
              <a:tblGrid>
                <a:gridCol w="1706879"/>
                <a:gridCol w="1706879"/>
                <a:gridCol w="1706879"/>
                <a:gridCol w="975361"/>
                <a:gridCol w="731520"/>
                <a:gridCol w="1706879"/>
              </a:tblGrid>
              <a:tr h="503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STA   −−−−−→   AP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Connection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STA   −−−−−→   AP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Connection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STA   −−−−−→   AP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Connection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Authentication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Authentication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Authentication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81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Association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Generate x</a:t>
                      </a:r>
                      <a:r>
                        <a:rPr lang="en-US" sz="1400" baseline="-25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400" baseline="-25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= f(x</a:t>
                      </a:r>
                      <a:r>
                        <a:rPr lang="en-US" sz="1400" baseline="-25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400" baseline="-25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−−−−−−−−−−−→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400" baseline="-25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←−−−−−−−−−−−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400" baseline="-25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=f(x</a:t>
                      </a:r>
                      <a:r>
                        <a:rPr lang="en-US" sz="1400" baseline="-25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is already computed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Ass.</a:t>
                      </a: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request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Generate x</a:t>
                      </a:r>
                      <a:r>
                        <a:rPr lang="en-US" sz="1400" baseline="-25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Compute y</a:t>
                      </a:r>
                      <a:r>
                        <a:rPr lang="en-US" sz="1400" baseline="-25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=f(x</a:t>
                      </a:r>
                      <a:r>
                        <a:rPr lang="en-US" sz="1400" baseline="-25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400" baseline="-25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−−−−−−−−−−−−−→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81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125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exchange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exchange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Generate x</a:t>
                      </a:r>
                      <a:r>
                        <a:rPr lang="en-US" sz="1400" baseline="-25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Compute y</a:t>
                      </a:r>
                      <a:r>
                        <a:rPr lang="en-US" sz="1400" baseline="-25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=f(x</a:t>
                      </a:r>
                      <a:r>
                        <a:rPr lang="en-US" sz="1400" baseline="-25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400" baseline="-25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←−−−−−−−−−−−−−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022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(a) Original Association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(b) Modified Association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(c) Modified Association (special case)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24600"/>
            <a:ext cx="9144000" cy="738664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err="1" smtClean="0">
                <a:solidFill>
                  <a:schemeClr val="accent5"/>
                </a:solidFill>
                <a:latin typeface="Calibri" pitchFamily="34" charset="0"/>
              </a:rPr>
              <a:t>Thuc</a:t>
            </a:r>
            <a:r>
              <a:rPr lang="en-US" sz="1400" b="0" dirty="0" smtClean="0">
                <a:solidFill>
                  <a:schemeClr val="accent5"/>
                </a:solidFill>
                <a:latin typeface="Calibri" pitchFamily="34" charset="0"/>
              </a:rPr>
              <a:t> D. Nguyen, </a:t>
            </a:r>
            <a:r>
              <a:rPr lang="en-US" sz="1400" b="0" dirty="0" err="1" smtClean="0">
                <a:solidFill>
                  <a:schemeClr val="accent5"/>
                </a:solidFill>
                <a:latin typeface="Calibri" pitchFamily="34" charset="0"/>
              </a:rPr>
              <a:t>Duc</a:t>
            </a:r>
            <a:r>
              <a:rPr lang="en-US" sz="1400" b="0" dirty="0" smtClean="0">
                <a:solidFill>
                  <a:schemeClr val="accent5"/>
                </a:solidFill>
                <a:latin typeface="Calibri" pitchFamily="34" charset="0"/>
              </a:rPr>
              <a:t> H. M. Nguyen, </a:t>
            </a:r>
            <a:r>
              <a:rPr lang="en-US" sz="1400" b="0" dirty="0" err="1" smtClean="0">
                <a:solidFill>
                  <a:schemeClr val="accent5"/>
                </a:solidFill>
                <a:latin typeface="Calibri" pitchFamily="34" charset="0"/>
              </a:rPr>
              <a:t>Bao</a:t>
            </a:r>
            <a:r>
              <a:rPr lang="en-US" sz="1400" b="0" dirty="0" smtClean="0">
                <a:solidFill>
                  <a:schemeClr val="accent5"/>
                </a:solidFill>
                <a:latin typeface="Calibri" pitchFamily="34" charset="0"/>
              </a:rPr>
              <a:t> N. </a:t>
            </a:r>
            <a:r>
              <a:rPr lang="en-US" sz="1400" b="0" dirty="0" err="1" smtClean="0">
                <a:solidFill>
                  <a:schemeClr val="accent5"/>
                </a:solidFill>
                <a:latin typeface="Calibri" pitchFamily="34" charset="0"/>
              </a:rPr>
              <a:t>Tran†,Hai</a:t>
            </a:r>
            <a:r>
              <a:rPr lang="en-US" sz="1400" b="0" dirty="0" smtClean="0">
                <a:solidFill>
                  <a:schemeClr val="accent5"/>
                </a:solidFill>
                <a:latin typeface="Calibri" pitchFamily="34" charset="0"/>
              </a:rPr>
              <a:t> Vu, </a:t>
            </a:r>
            <a:r>
              <a:rPr lang="en-US" sz="1400" b="0" dirty="0" err="1" smtClean="0">
                <a:solidFill>
                  <a:schemeClr val="accent5"/>
                </a:solidFill>
                <a:latin typeface="Calibri" pitchFamily="34" charset="0"/>
              </a:rPr>
              <a:t>Neeraj</a:t>
            </a:r>
            <a:r>
              <a:rPr lang="en-US" sz="1400" b="0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en-US" sz="1400" b="0" dirty="0" err="1" smtClean="0">
                <a:solidFill>
                  <a:schemeClr val="accent5"/>
                </a:solidFill>
                <a:latin typeface="Calibri" pitchFamily="34" charset="0"/>
              </a:rPr>
              <a:t>Mittal</a:t>
            </a:r>
            <a:r>
              <a:rPr lang="en-US" sz="1400" b="0" dirty="0" smtClean="0">
                <a:solidFill>
                  <a:schemeClr val="accent5"/>
                </a:solidFill>
                <a:latin typeface="Calibri" pitchFamily="34" charset="0"/>
              </a:rPr>
              <a:t>, </a:t>
            </a:r>
            <a:r>
              <a:rPr lang="en-US" sz="1400" b="0" i="1" dirty="0" smtClean="0">
                <a:solidFill>
                  <a:schemeClr val="accent5"/>
                </a:solidFill>
              </a:rPr>
              <a:t>A lightweight solution for defending against de-authentication/disassociation attacks on 802.11 networks</a:t>
            </a:r>
            <a:r>
              <a:rPr lang="en-US" sz="1400" b="0" dirty="0" smtClean="0">
                <a:solidFill>
                  <a:schemeClr val="accent5"/>
                </a:solidFill>
              </a:rPr>
              <a:t>, In IEEE 17th International Conference on Computer Communication and Networks (ICCCN), St. Thomas, US Virgin Islands, August 2008 </a:t>
            </a:r>
            <a:endParaRPr lang="en-US" sz="1400" b="0" i="1" dirty="0">
              <a:solidFill>
                <a:schemeClr val="accent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6/8/2005 1:45:15 PM&quot;&gt;&lt;Slide id=&quot;282&quot; dur=&quot;219.719&quot;/&gt;&lt;Slide id=&quot;257&quot; dur=&quot;652.875&quot;/&gt;&lt;Slide id=&quot;285&quot; dur=&quot;56.281&quot; bld=&quot;|16.2&quot;/&gt;&lt;Slide id=&quot;430&quot; dur=&quot;43.344&quot; bld=&quot;|9.4&quot;/&gt;&lt;Slide id=&quot;423&quot; dur=&quot;12.875&quot;/&gt;&lt;Slide id=&quot;424&quot; dur=&quot;11.515&quot; bld=&quot;|.6&quot;/&gt;&lt;Slide id=&quot;425&quot; dur=&quot;37.875&quot;/&gt;&lt;Slide id=&quot;426&quot; dur=&quot;21.547&quot;/&gt;&lt;Slide id=&quot;441&quot; dur=&quot;451.688&quot; bld=&quot;|1.2|.5|5.5|.5|4.2|.5&quot;/&gt;&lt;Slide id=&quot;427&quot; dur=&quot;13.171&quot; bld=&quot;|1.5&quot;/&gt;&lt;Slide id=&quot;428&quot; dur=&quot;8.657&quot;/&gt;&lt;Slide id=&quot;429&quot; dur=&quot;17.25&quot; bld=&quot;|3.1|4.3|.6|4.4&quot;/&gt;&lt;Slide id=&quot;338&quot; dur=&quot;22.234&quot; bld=&quot;|0&quot;/&gt;&lt;Slide id=&quot;422&quot; dur=&quot;163&quot; bld=&quot;|1.9|12.6|7.6|14|20|25.9|17.1|5.3|31.8&quot;/&gt;&lt;Slide id=&quot;412&quot; dur=&quot;270.203&quot; bld=&quot;|13.5|24.7|48.9|39.1|87.5|23.4|13.2&quot;/&gt;&lt;Slide id=&quot;413&quot; dur=&quot;87.375&quot; bld=&quot;|5.6|12|42.3|21&quot;/&gt;&lt;Slide id=&quot;414&quot; dur=&quot;2.828&quot;/&gt;&lt;Slide id=&quot;413&quot; dur=&quot;5.625&quot;/&gt;&lt;Slide id=&quot;414&quot; dur=&quot;1145.313&quot; bld=&quot;|1063.7|33.8|12.4|26&quot;/&gt;&lt;Slide id=&quot;416&quot; dur=&quot;2.64&quot; bld=&quot;|.1&quot;/&gt;&lt;Slide id=&quot;321&quot; dur=&quot;66.469&quot; bld=&quot;|4|23.4|1.6|1.4|9.3&quot;/&gt;&lt;Slide id=&quot;326&quot; dur=&quot;65.625&quot; bld=&quot;|19.5|2.7|.5|.5|.5|4.4|.5|1.4|.5|6.7|.4|.5&quot;/&gt;&lt;Slide id=&quot;359&quot; dur=&quot;25.297&quot; bld=&quot;|.4|13.3|.5|.5|6.5&quot;/&gt;&lt;Slide id=&quot;360&quot; dur=&quot;17.438&quot;/&gt;&lt;Slide id=&quot;415&quot; dur=&quot;1.828&quot;/&gt;&lt;Slide id=&quot;360&quot; dur=&quot;22.828&quot;/&gt;&lt;Slide id=&quot;415&quot; dur=&quot;41.562&quot; bld=&quot;|2.9|5.1|.5|7.3|.5|.5|15|.5|.5&quot;/&gt;&lt;Slide id=&quot;417&quot; dur=&quot;61.328&quot; bld=&quot;|.1&quot;/&gt;&lt;Slide id=&quot;341&quot; dur=&quot;81.766&quot; bld=&quot;|38.9&quot;/&gt;&lt;Slide id=&quot;329&quot; dur=&quot;119.938&quot; bld=&quot;|2|1.4|2.2|1.6|1.6&quot;/&gt;&lt;Slide id=&quot;342&quot; dur=&quot;48.125&quot; bld=&quot;|.8|20.3|5.9|6.7&quot;/&gt;&lt;Slide id=&quot;343&quot; dur=&quot;29.015&quot; bld=&quot;|1.4|.5|.5|18.4|5.5&quot;/&gt;&lt;Slide id=&quot;431&quot; dur=&quot;15.969&quot;/&gt;&lt;Slide id=&quot;394&quot; dur=&quot;26.984&quot;/&gt;&lt;Slide id=&quot;386&quot; dur=&quot;35.735&quot; bld=&quot;|21.4|.5|2.5|1.2|8.2&quot;/&gt;&lt;Slide id=&quot;418&quot; dur=&quot;2.093&quot;/&gt;&lt;Slide id=&quot;386&quot; dur=&quot;8.141&quot;/&gt;&lt;Slide id=&quot;418&quot; dur=&quot;2.625&quot; bld=&quot;|.9&quot;/&gt;&lt;Slide id=&quot;433&quot; dur=&quot;72.813&quot; bld=&quot;|30.4|3.1|20.2|10.2|.5&quot;/&gt;&lt;Slide id=&quot;438&quot; dur=&quot;12.546&quot; bld=&quot;|3.3&quot;/&gt;&lt;Slide id=&quot;439&quot; dur=&quot;31.282&quot; bld=&quot;|2.2|17.8|.8&quot;/&gt;&lt;Slide id=&quot;434&quot; dur=&quot;5.89&quot;/&gt;&lt;Slide id=&quot;435&quot; dur=&quot;25.141&quot; bld=&quot;|.3|.7|.5|.5|.5|.5|6.1|.5|.5|.5|.5|.5|7.3|.5&quot;/&gt;&lt;Slide id=&quot;436&quot; dur=&quot;2.516&quot;/&gt;&lt;Slide id=&quot;435&quot; dur=&quot;8.203&quot;/&gt;&lt;Slide id=&quot;436&quot; dur=&quot;28.5&quot; bld=&quot;|1.1|.5|.5|.5|1|.5|6.6|.5|.5|2.6|.5|.5|9.5|.5&quot;/&gt;&lt;Slide id=&quot;442&quot; dur=&quot;551.812&quot; bld=&quot;|10.2|.5&quot;/&gt;&lt;Slide id=&quot;437&quot; dur=&quot;1.735&quot;/&gt;&lt;Slide id=&quot;361&quot; dur=&quot;11.89&quot; bld=&quot;|7.4|1.2|.9|.9&quot;/&gt;&lt;Slide id=&quot;440&quot; dur=&quot;1.281&quot;/&gt;&lt;Slide id=&quot;362&quot; dur=&quot;21.219&quot; bld=&quot;|.8|5.4|.5|.2|.5|1.3|2|1.3|.5&quot;/&gt;&lt;Slide id=&quot;363&quot; dur=&quot;4.094&quot; bld=&quot;|.4|.2|1.7&quot;/&gt;&lt;Slide id=&quot;367&quot; dur=&quot;20.484&quot;/&gt;&lt;Slide id=&quot;421&quot; dur=&quot;48.5&quot; bld=&quot;|.9|1.1|.5|.5|.5|2.5|24.4|.5|.5|5&quot;/&gt;&lt;Slide id=&quot;381&quot; dur=&quot;15.735&quot;/&gt;&lt;Slide id=&quot;382&quot; dur=&quot;67.437&quot;/&gt;&lt;/Timings&gt;&lt;/WMTools&gt;"/>
</p:tagLst>
</file>

<file path=ppt/theme/theme1.xml><?xml version="1.0" encoding="utf-8"?>
<a:theme xmlns:a="http://schemas.openxmlformats.org/drawingml/2006/main" name="4_Gaussian reflection design template">
  <a:themeElements>
    <a:clrScheme name="4_Gaussian reflection design template 13">
      <a:dk1>
        <a:srgbClr val="57BCEF"/>
      </a:dk1>
      <a:lt1>
        <a:srgbClr val="DEF6F1"/>
      </a:lt1>
      <a:dk2>
        <a:srgbClr val="FFFFBD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49A0CC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4_Gaussian reflection design template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4_Gaussian reflectio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ussian reflection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ussian reflection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ussian reflection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ussian reflection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ussian reflection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ussian reflection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ussian reflection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ussian reflection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ussian reflection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ussian reflection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ussian reflection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ussian reflection design template 13">
        <a:dk1>
          <a:srgbClr val="57BCEF"/>
        </a:dk1>
        <a:lt1>
          <a:srgbClr val="DEF6F1"/>
        </a:lt1>
        <a:dk2>
          <a:srgbClr val="FFFFBD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49A0CC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aussian reflection design template">
  <a:themeElements>
    <a:clrScheme name="3_Gaussian reflection design template 13">
      <a:dk1>
        <a:srgbClr val="57BCEF"/>
      </a:dk1>
      <a:lt1>
        <a:srgbClr val="DEF6F1"/>
      </a:lt1>
      <a:dk2>
        <a:srgbClr val="FFFFBD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49A0CC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3_Gaussian reflection design template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3_Gaussian reflectio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ussian reflection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ussian reflection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ussian reflection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ussian reflection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ussian reflection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ussian reflection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ussian reflection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ussian reflection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ussian reflection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ussian reflection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ussian reflection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ussian reflection design template 13">
        <a:dk1>
          <a:srgbClr val="57BCEF"/>
        </a:dk1>
        <a:lt1>
          <a:srgbClr val="DEF6F1"/>
        </a:lt1>
        <a:dk2>
          <a:srgbClr val="FFFFBD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49A0CC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11039</TotalTime>
  <Words>1448</Words>
  <Application>Microsoft Office PowerPoint</Application>
  <PresentationFormat>On-screen Show (4:3)</PresentationFormat>
  <Paragraphs>150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4_Gaussian reflection design template</vt:lpstr>
      <vt:lpstr>3_Gaussian reflection design template</vt:lpstr>
      <vt:lpstr>Visio</vt:lpstr>
      <vt:lpstr>Equation</vt:lpstr>
      <vt:lpstr>Slide 1</vt:lpstr>
      <vt:lpstr>Introduction  wireless LAN</vt:lpstr>
      <vt:lpstr>Introduction wireless security</vt:lpstr>
      <vt:lpstr>Availability </vt:lpstr>
      <vt:lpstr>Dis’ing attacks on 802.11 networks: Introduction</vt:lpstr>
      <vt:lpstr>Dis’ing attacks on 802.11 networks: Farewell attacks</vt:lpstr>
      <vt:lpstr>Dis’ing attacks on 802.11 networks: Some of Defending Solutions </vt:lpstr>
      <vt:lpstr>Dis’ing attacks on 802.11 networks:  letter-envelop protocol</vt:lpstr>
      <vt:lpstr>Dis’ing attacks on 802.11 networks:  letter-envelop protocol</vt:lpstr>
      <vt:lpstr>Dis’ing attacks on 802.11 networks: implementation of letter-envelop protocol</vt:lpstr>
      <vt:lpstr>Dis’ing attacks on 802.11 networks: implementation of letter-envelop protocol</vt:lpstr>
      <vt:lpstr>Availability </vt:lpstr>
      <vt:lpstr>Computing heavy hittes</vt:lpstr>
      <vt:lpstr>Algorithm of Cormode-Muthukrishnan</vt:lpstr>
      <vt:lpstr>Disjunct-matrix</vt:lpstr>
      <vt:lpstr>Determining hot-IPs </vt:lpstr>
      <vt:lpstr>Algorithm</vt:lpstr>
      <vt:lpstr>Example </vt:lpstr>
      <vt:lpstr>Determining hot-IPs</vt:lpstr>
      <vt:lpstr>Example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DEV463: Microsoft Visual Studio 2005 Team System: Maximizing Collaboration with Team Foundation Server</dc:title>
  <dc:subject>Tech-Ed 2005</dc:subject>
  <dc:creator>Dennis Minium</dc:creator>
  <dc:description>Template design: Heather Tall, Slidework_x000d_
Formatter:_x000d_
Event Date: June 6-10, 2005_x000d_
Event Location: Orlando, FL_x000d_
Speech Length:_x000d_
Audience:_x000d_
Key Topics:</dc:description>
  <cp:lastModifiedBy>Print_Server_I81</cp:lastModifiedBy>
  <cp:revision>2260</cp:revision>
  <dcterms:created xsi:type="dcterms:W3CDTF">2005-03-09T18:00:47Z</dcterms:created>
  <dcterms:modified xsi:type="dcterms:W3CDTF">2010-06-29T06:11:29Z</dcterms:modified>
</cp:coreProperties>
</file>